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56" r:id="rId5"/>
    <p:sldId id="264" r:id="rId6"/>
    <p:sldId id="257" r:id="rId7"/>
    <p:sldId id="318" r:id="rId8"/>
    <p:sldId id="272" r:id="rId9"/>
    <p:sldId id="266" r:id="rId10"/>
    <p:sldId id="267" r:id="rId11"/>
    <p:sldId id="270" r:id="rId12"/>
    <p:sldId id="271" r:id="rId13"/>
    <p:sldId id="259" r:id="rId14"/>
    <p:sldId id="261" r:id="rId15"/>
    <p:sldId id="277" r:id="rId16"/>
    <p:sldId id="345" r:id="rId17"/>
    <p:sldId id="344" r:id="rId18"/>
    <p:sldId id="268" r:id="rId19"/>
    <p:sldId id="501" r:id="rId20"/>
    <p:sldId id="260" r:id="rId2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8E48"/>
    <a:srgbClr val="2A65AF"/>
    <a:srgbClr val="CEE7F8"/>
    <a:srgbClr val="B4C7E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508F4F-3477-011F-7FF2-0AC6621280A2}" v="1" dt="2024-11-18T10:13:44.1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213" autoAdjust="0"/>
    <p:restoredTop sz="94660" autoAdjust="0"/>
  </p:normalViewPr>
  <p:slideViewPr>
    <p:cSldViewPr snapToGrid="0">
      <p:cViewPr varScale="1">
        <p:scale>
          <a:sx n="90" d="100"/>
          <a:sy n="90" d="100"/>
        </p:scale>
        <p:origin x="114" y="40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OVANNI CERULLI" userId="S::giovanni.cerulli@cnr.it::1811ffd4-59d4-4ebf-8506-fc9b8a062e2e" providerId="AD" clId="Web-{EB508F4F-3477-011F-7FF2-0AC6621280A2}"/>
    <pc:docChg chg="modSld">
      <pc:chgData name="GIOVANNI CERULLI" userId="S::giovanni.cerulli@cnr.it::1811ffd4-59d4-4ebf-8506-fc9b8a062e2e" providerId="AD" clId="Web-{EB508F4F-3477-011F-7FF2-0AC6621280A2}" dt="2024-11-18T10:13:44.143" v="0"/>
      <pc:docMkLst>
        <pc:docMk/>
      </pc:docMkLst>
      <pc:sldChg chg="modSp">
        <pc:chgData name="GIOVANNI CERULLI" userId="S::giovanni.cerulli@cnr.it::1811ffd4-59d4-4ebf-8506-fc9b8a062e2e" providerId="AD" clId="Web-{EB508F4F-3477-011F-7FF2-0AC6621280A2}" dt="2024-11-18T10:13:44.143" v="0"/>
        <pc:sldMkLst>
          <pc:docMk/>
          <pc:sldMk cId="259860020" sldId="267"/>
        </pc:sldMkLst>
        <pc:spChg chg="mod">
          <ac:chgData name="GIOVANNI CERULLI" userId="S::giovanni.cerulli@cnr.it::1811ffd4-59d4-4ebf-8506-fc9b8a062e2e" providerId="AD" clId="Web-{EB508F4F-3477-011F-7FF2-0AC6621280A2}" dt="2024-11-18T10:13:44.143" v="0"/>
          <ac:spMkLst>
            <pc:docMk/>
            <pc:sldMk cId="259860020" sldId="267"/>
            <ac:spMk id="4" creationId="{2D2296B8-4108-D263-2F64-ACE2A395CAC3}"/>
          </ac:spMkLst>
        </pc:spChg>
      </pc:sldChg>
    </pc:docChg>
  </pc:docChgLst>
  <pc:docChgLst>
    <pc:chgData name="SERENA FABRIZIO" userId="S::serena.fabrizio@cnr.it::a3abf36a-429e-4475-a639-83ff5d59d909" providerId="AD" clId="Web-{7FC7979D-19A5-229F-7255-C91B27A49EFC}"/>
    <pc:docChg chg="modSld">
      <pc:chgData name="SERENA FABRIZIO" userId="S::serena.fabrizio@cnr.it::a3abf36a-429e-4475-a639-83ff5d59d909" providerId="AD" clId="Web-{7FC7979D-19A5-229F-7255-C91B27A49EFC}" dt="2024-10-21T11:01:56.908" v="48" actId="1076"/>
      <pc:docMkLst>
        <pc:docMk/>
      </pc:docMkLst>
      <pc:sldChg chg="delSp modSp">
        <pc:chgData name="SERENA FABRIZIO" userId="S::serena.fabrizio@cnr.it::a3abf36a-429e-4475-a639-83ff5d59d909" providerId="AD" clId="Web-{7FC7979D-19A5-229F-7255-C91B27A49EFC}" dt="2024-10-21T11:01:56.908" v="48" actId="1076"/>
        <pc:sldMkLst>
          <pc:docMk/>
          <pc:sldMk cId="997091703" sldId="277"/>
        </pc:sldMkLst>
        <pc:spChg chg="del mod">
          <ac:chgData name="SERENA FABRIZIO" userId="S::serena.fabrizio@cnr.it::a3abf36a-429e-4475-a639-83ff5d59d909" providerId="AD" clId="Web-{7FC7979D-19A5-229F-7255-C91B27A49EFC}" dt="2024-10-21T11:01:00.904" v="9"/>
          <ac:spMkLst>
            <pc:docMk/>
            <pc:sldMk cId="997091703" sldId="277"/>
            <ac:spMk id="8" creationId="{00000000-0000-0000-0000-000000000000}"/>
          </ac:spMkLst>
        </pc:spChg>
        <pc:graphicFrameChg chg="mod modGraphic">
          <ac:chgData name="SERENA FABRIZIO" userId="S::serena.fabrizio@cnr.it::a3abf36a-429e-4475-a639-83ff5d59d909" providerId="AD" clId="Web-{7FC7979D-19A5-229F-7255-C91B27A49EFC}" dt="2024-10-21T11:01:56.908" v="48" actId="1076"/>
          <ac:graphicFrameMkLst>
            <pc:docMk/>
            <pc:sldMk cId="997091703" sldId="277"/>
            <ac:graphicFrameMk id="13" creationId="{00000000-0000-0000-0000-000000000000}"/>
          </ac:graphicFrameMkLst>
        </pc:graphicFrameChg>
        <pc:picChg chg="mod">
          <ac:chgData name="SERENA FABRIZIO" userId="S::serena.fabrizio@cnr.it::a3abf36a-429e-4475-a639-83ff5d59d909" providerId="AD" clId="Web-{7FC7979D-19A5-229F-7255-C91B27A49EFC}" dt="2024-10-21T11:00:37.996" v="0" actId="1076"/>
          <ac:picMkLst>
            <pc:docMk/>
            <pc:sldMk cId="997091703" sldId="277"/>
            <ac:picMk id="2" creationId="{A6D52F66-CB60-AC0D-36ED-F29696F001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AA19FA-41AE-4F2A-8228-3399FEB02D4B}" type="datetimeFigureOut">
              <a:rPr lang="it-IT" smtClean="0"/>
              <a:t>18/11/2024</a:t>
            </a:fld>
            <a:endParaRPr lang="it-I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1F2187-BD6B-4CD4-8DF4-F350925E52CA}" type="slidenum">
              <a:rPr lang="it-IT" smtClean="0"/>
              <a:t>‹N›</a:t>
            </a:fld>
            <a:endParaRPr lang="it-IT"/>
          </a:p>
        </p:txBody>
      </p:sp>
    </p:spTree>
    <p:extLst>
      <p:ext uri="{BB962C8B-B14F-4D97-AF65-F5344CB8AC3E}">
        <p14:creationId xmlns:p14="http://schemas.microsoft.com/office/powerpoint/2010/main" val="3084720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468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5" name="Google Shape;10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2504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5" name="Google Shape;10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8267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514600" y="857250"/>
            <a:ext cx="4114800" cy="2314575"/>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0D1F2187-BD6B-4CD4-8DF4-F350925E52CA}" type="slidenum">
              <a:rPr lang="it-IT" smtClean="0"/>
              <a:t>13</a:t>
            </a:fld>
            <a:endParaRPr lang="it-IT"/>
          </a:p>
        </p:txBody>
      </p:sp>
    </p:spTree>
    <p:extLst>
      <p:ext uri="{BB962C8B-B14F-4D97-AF65-F5344CB8AC3E}">
        <p14:creationId xmlns:p14="http://schemas.microsoft.com/office/powerpoint/2010/main" val="1520849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0D1F2187-BD6B-4CD4-8DF4-F350925E52CA}" type="slidenum">
              <a:rPr lang="it-IT" smtClean="0"/>
              <a:t>14</a:t>
            </a:fld>
            <a:endParaRPr lang="it-IT"/>
          </a:p>
        </p:txBody>
      </p:sp>
    </p:spTree>
    <p:extLst>
      <p:ext uri="{BB962C8B-B14F-4D97-AF65-F5344CB8AC3E}">
        <p14:creationId xmlns:p14="http://schemas.microsoft.com/office/powerpoint/2010/main" val="2289134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36563" y="1233488"/>
            <a:ext cx="5924550" cy="333375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0D1F2187-BD6B-4CD4-8DF4-F350925E52CA}" type="slidenum">
              <a:rPr lang="it-IT" smtClean="0"/>
              <a:t>16</a:t>
            </a:fld>
            <a:endParaRPr lang="it-IT"/>
          </a:p>
        </p:txBody>
      </p:sp>
    </p:spTree>
    <p:extLst>
      <p:ext uri="{BB962C8B-B14F-4D97-AF65-F5344CB8AC3E}">
        <p14:creationId xmlns:p14="http://schemas.microsoft.com/office/powerpoint/2010/main" val="12177239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8.png"/><Relationship Id="rId12" Type="http://schemas.openxmlformats.org/officeDocument/2006/relationships/image" Target="../media/image5.png"/><Relationship Id="rId2" Type="http://schemas.openxmlformats.org/officeDocument/2006/relationships/hyperlink" Target="http://www.twitter.com/risis_eu" TargetMode="External"/><Relationship Id="rId1" Type="http://schemas.openxmlformats.org/officeDocument/2006/relationships/slideMaster" Target="../slideMasters/slideMaster1.xml"/><Relationship Id="rId6" Type="http://schemas.openxmlformats.org/officeDocument/2006/relationships/hyperlink" Target="../FACEBOOK.COM/RISIS.EU" TargetMode="External"/><Relationship Id="rId11" Type="http://schemas.openxmlformats.org/officeDocument/2006/relationships/image" Target="../media/image11.png"/><Relationship Id="rId5" Type="http://schemas.openxmlformats.org/officeDocument/2006/relationships/image" Target="../media/image7.png"/><Relationship Id="rId10" Type="http://schemas.openxmlformats.org/officeDocument/2006/relationships/hyperlink" Target="mailto:CONTACT@RISIS2.EU" TargetMode="External"/><Relationship Id="rId4" Type="http://schemas.openxmlformats.org/officeDocument/2006/relationships/hyperlink" Target="https://www.youtube.com/channel/UCJbs5Y4vSjB-msAODaBQ7jw" TargetMode="External"/><Relationship Id="rId9"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pic>
        <p:nvPicPr>
          <p:cNvPr id="9" name="Immagine 3">
            <a:extLst>
              <a:ext uri="{FF2B5EF4-FFF2-40B4-BE49-F238E27FC236}">
                <a16:creationId xmlns:a16="http://schemas.microsoft.com/office/drawing/2014/main" id="{25F6244B-B1B3-416D-B88B-0FE1D1159F8D}"/>
              </a:ext>
            </a:extLst>
          </p:cNvPr>
          <p:cNvPicPr>
            <a:picLocks noChangeAspect="1"/>
          </p:cNvPicPr>
          <p:nvPr userDrawn="1"/>
        </p:nvPicPr>
        <p:blipFill rotWithShape="1">
          <a:blip r:embed="rId2"/>
          <a:srcRect b="9003"/>
          <a:stretch/>
        </p:blipFill>
        <p:spPr>
          <a:xfrm>
            <a:off x="0" y="1142770"/>
            <a:ext cx="12202758" cy="5257224"/>
          </a:xfrm>
          <a:prstGeom prst="rect">
            <a:avLst/>
          </a:prstGeom>
        </p:spPr>
      </p:pic>
      <p:sp>
        <p:nvSpPr>
          <p:cNvPr id="2" name="Title 1">
            <a:extLst>
              <a:ext uri="{FF2B5EF4-FFF2-40B4-BE49-F238E27FC236}">
                <a16:creationId xmlns:a16="http://schemas.microsoft.com/office/drawing/2014/main" id="{263D0686-F3B6-4B9D-A347-9CE02FFD17B0}"/>
              </a:ext>
            </a:extLst>
          </p:cNvPr>
          <p:cNvSpPr>
            <a:spLocks noGrp="1"/>
          </p:cNvSpPr>
          <p:nvPr>
            <p:ph type="ctrTitle"/>
          </p:nvPr>
        </p:nvSpPr>
        <p:spPr>
          <a:xfrm>
            <a:off x="838200" y="1335636"/>
            <a:ext cx="3795445" cy="2414431"/>
          </a:xfrm>
        </p:spPr>
        <p:txBody>
          <a:bodyPr anchor="b">
            <a:normAutofit/>
          </a:bodyPr>
          <a:lstStyle>
            <a:lvl1pPr algn="l">
              <a:defRPr sz="4500"/>
            </a:lvl1pPr>
          </a:lstStyle>
          <a:p>
            <a:r>
              <a:rPr lang="it-IT"/>
              <a:t>Fare clic per modificare lo stile del titolo dello schema</a:t>
            </a:r>
            <a:endParaRPr lang="it-IT" dirty="0"/>
          </a:p>
        </p:txBody>
      </p:sp>
      <p:sp>
        <p:nvSpPr>
          <p:cNvPr id="3" name="Subtitle 2">
            <a:extLst>
              <a:ext uri="{FF2B5EF4-FFF2-40B4-BE49-F238E27FC236}">
                <a16:creationId xmlns:a16="http://schemas.microsoft.com/office/drawing/2014/main" id="{760DCE23-7D2E-4485-A8A3-6D0DC38C1D3F}"/>
              </a:ext>
            </a:extLst>
          </p:cNvPr>
          <p:cNvSpPr>
            <a:spLocks noGrp="1"/>
          </p:cNvSpPr>
          <p:nvPr>
            <p:ph type="subTitle" idx="1"/>
          </p:nvPr>
        </p:nvSpPr>
        <p:spPr>
          <a:xfrm>
            <a:off x="838200" y="3879437"/>
            <a:ext cx="3795445"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it-IT" dirty="0"/>
          </a:p>
        </p:txBody>
      </p:sp>
      <p:sp>
        <p:nvSpPr>
          <p:cNvPr id="4" name="Date Placeholder 3">
            <a:extLst>
              <a:ext uri="{FF2B5EF4-FFF2-40B4-BE49-F238E27FC236}">
                <a16:creationId xmlns:a16="http://schemas.microsoft.com/office/drawing/2014/main" id="{255F0CEF-51FF-466C-8532-9EF423A4266A}"/>
              </a:ext>
            </a:extLst>
          </p:cNvPr>
          <p:cNvSpPr>
            <a:spLocks noGrp="1"/>
          </p:cNvSpPr>
          <p:nvPr>
            <p:ph type="dt" sz="half" idx="10"/>
          </p:nvPr>
        </p:nvSpPr>
        <p:spPr/>
        <p:txBody>
          <a:bodyPr/>
          <a:lstStyle>
            <a:lvl1pPr>
              <a:defRPr/>
            </a:lvl1pPr>
          </a:lstStyle>
          <a:p>
            <a:r>
              <a:rPr lang="it-IT" dirty="0"/>
              <a:t>Nome beneficiario</a:t>
            </a:r>
          </a:p>
        </p:txBody>
      </p:sp>
      <p:sp>
        <p:nvSpPr>
          <p:cNvPr id="5" name="Footer Placeholder 4">
            <a:extLst>
              <a:ext uri="{FF2B5EF4-FFF2-40B4-BE49-F238E27FC236}">
                <a16:creationId xmlns:a16="http://schemas.microsoft.com/office/drawing/2014/main" id="{325040DB-8460-4471-A536-03EED8D2ECE0}"/>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600264DF-C80E-4A54-97BF-B28A94C1B9DC}"/>
              </a:ext>
            </a:extLst>
          </p:cNvPr>
          <p:cNvSpPr>
            <a:spLocks noGrp="1"/>
          </p:cNvSpPr>
          <p:nvPr>
            <p:ph type="sldNum" sz="quarter" idx="12"/>
          </p:nvPr>
        </p:nvSpPr>
        <p:spPr/>
        <p:txBody>
          <a:bodyPr/>
          <a:lstStyle/>
          <a:p>
            <a:fld id="{9B13B172-409A-48BF-92CD-9E808051E234}" type="slidenum">
              <a:rPr lang="it-IT" smtClean="0"/>
              <a:t>‹N›</a:t>
            </a:fld>
            <a:endParaRPr lang="it-IT"/>
          </a:p>
        </p:txBody>
      </p:sp>
      <p:sp>
        <p:nvSpPr>
          <p:cNvPr id="8" name="Content Placeholder 7">
            <a:extLst>
              <a:ext uri="{FF2B5EF4-FFF2-40B4-BE49-F238E27FC236}">
                <a16:creationId xmlns:a16="http://schemas.microsoft.com/office/drawing/2014/main" id="{E6A686CD-BC84-4E44-BDAF-161736E81F40}"/>
              </a:ext>
            </a:extLst>
          </p:cNvPr>
          <p:cNvSpPr>
            <a:spLocks noGrp="1"/>
          </p:cNvSpPr>
          <p:nvPr>
            <p:ph sz="quarter" idx="14" hasCustomPrompt="1"/>
          </p:nvPr>
        </p:nvSpPr>
        <p:spPr>
          <a:xfrm>
            <a:off x="838200" y="5681663"/>
            <a:ext cx="3795444" cy="482600"/>
          </a:xfrm>
        </p:spPr>
        <p:txBody>
          <a:bodyPr>
            <a:normAutofit/>
          </a:bodyPr>
          <a:lstStyle>
            <a:lvl1pPr marL="0" indent="0">
              <a:buNone/>
              <a:defRPr sz="1800"/>
            </a:lvl1pPr>
          </a:lstStyle>
          <a:p>
            <a:pPr lvl="0"/>
            <a:r>
              <a:rPr lang="it-IT" dirty="0"/>
              <a:t>Click to </a:t>
            </a:r>
            <a:r>
              <a:rPr lang="it-IT" dirty="0" err="1"/>
              <a:t>edit</a:t>
            </a:r>
            <a:r>
              <a:rPr lang="it-IT" dirty="0"/>
              <a:t> date</a:t>
            </a:r>
          </a:p>
        </p:txBody>
      </p:sp>
      <p:pic>
        <p:nvPicPr>
          <p:cNvPr id="12" name="Immagine 11" descr="Immagine che contiene chiave&#10;&#10;Descrizione generata automaticamente">
            <a:extLst>
              <a:ext uri="{FF2B5EF4-FFF2-40B4-BE49-F238E27FC236}">
                <a16:creationId xmlns:a16="http://schemas.microsoft.com/office/drawing/2014/main" id="{F6BF2FEC-0605-26ED-922F-022FC77F085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42908" y="2436075"/>
            <a:ext cx="7110737" cy="2708694"/>
          </a:xfrm>
          <a:prstGeom prst="rect">
            <a:avLst/>
          </a:prstGeom>
        </p:spPr>
      </p:pic>
      <p:pic>
        <p:nvPicPr>
          <p:cNvPr id="13" name="Immagine 12">
            <a:extLst>
              <a:ext uri="{FF2B5EF4-FFF2-40B4-BE49-F238E27FC236}">
                <a16:creationId xmlns:a16="http://schemas.microsoft.com/office/drawing/2014/main" id="{5466AA23-CDC2-5039-A630-FAEC9292A0C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219173" y="269567"/>
            <a:ext cx="813917" cy="650761"/>
          </a:xfrm>
          <a:prstGeom prst="rect">
            <a:avLst/>
          </a:prstGeom>
        </p:spPr>
      </p:pic>
    </p:spTree>
    <p:extLst>
      <p:ext uri="{BB962C8B-B14F-4D97-AF65-F5344CB8AC3E}">
        <p14:creationId xmlns:p14="http://schemas.microsoft.com/office/powerpoint/2010/main" val="668521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69DA399C-1B0C-440F-B657-67652B399CD2}"/>
              </a:ext>
            </a:extLst>
          </p:cNvPr>
          <p:cNvSpPr>
            <a:spLocks noGrp="1"/>
          </p:cNvSpPr>
          <p:nvPr>
            <p:ph type="dt" sz="half" idx="10"/>
          </p:nvPr>
        </p:nvSpPr>
        <p:spPr/>
        <p:txBody>
          <a:bodyPr/>
          <a:lstStyle/>
          <a:p>
            <a:fld id="{C3A2CE4C-2805-4E3E-AF65-4896882F519E}" type="datetimeFigureOut">
              <a:rPr lang="it-IT" smtClean="0"/>
              <a:t>18/11/2024</a:t>
            </a:fld>
            <a:endParaRPr lang="it-IT"/>
          </a:p>
        </p:txBody>
      </p:sp>
      <p:sp>
        <p:nvSpPr>
          <p:cNvPr id="8" name="Footer Placeholder 7">
            <a:extLst>
              <a:ext uri="{FF2B5EF4-FFF2-40B4-BE49-F238E27FC236}">
                <a16:creationId xmlns:a16="http://schemas.microsoft.com/office/drawing/2014/main" id="{5B255F85-46AF-4BA1-AF87-BD384DE93224}"/>
              </a:ext>
            </a:extLst>
          </p:cNvPr>
          <p:cNvSpPr>
            <a:spLocks noGrp="1"/>
          </p:cNvSpPr>
          <p:nvPr>
            <p:ph type="ftr" sz="quarter" idx="11"/>
          </p:nvPr>
        </p:nvSpPr>
        <p:spPr/>
        <p:txBody>
          <a:bodyPr/>
          <a:lstStyle/>
          <a:p>
            <a:endParaRPr lang="it-IT"/>
          </a:p>
        </p:txBody>
      </p:sp>
      <p:sp>
        <p:nvSpPr>
          <p:cNvPr id="9" name="Slide Number Placeholder 8">
            <a:extLst>
              <a:ext uri="{FF2B5EF4-FFF2-40B4-BE49-F238E27FC236}">
                <a16:creationId xmlns:a16="http://schemas.microsoft.com/office/drawing/2014/main" id="{E402AF58-9572-47BE-A27E-675094BA3F36}"/>
              </a:ext>
            </a:extLst>
          </p:cNvPr>
          <p:cNvSpPr>
            <a:spLocks noGrp="1"/>
          </p:cNvSpPr>
          <p:nvPr>
            <p:ph type="sldNum" sz="quarter" idx="12"/>
          </p:nvPr>
        </p:nvSpPr>
        <p:spPr/>
        <p:txBody>
          <a:bodyPr/>
          <a:lstStyle/>
          <a:p>
            <a:fld id="{9B13B172-409A-48BF-92CD-9E808051E234}" type="slidenum">
              <a:rPr lang="it-IT" smtClean="0"/>
              <a:t>‹N›</a:t>
            </a:fld>
            <a:endParaRPr lang="it-IT"/>
          </a:p>
        </p:txBody>
      </p:sp>
      <p:sp>
        <p:nvSpPr>
          <p:cNvPr id="10" name="Title 1">
            <a:extLst>
              <a:ext uri="{FF2B5EF4-FFF2-40B4-BE49-F238E27FC236}">
                <a16:creationId xmlns:a16="http://schemas.microsoft.com/office/drawing/2014/main" id="{4170A749-EDF4-4F2E-B347-33EC26320285}"/>
              </a:ext>
            </a:extLst>
          </p:cNvPr>
          <p:cNvSpPr>
            <a:spLocks noGrp="1"/>
          </p:cNvSpPr>
          <p:nvPr>
            <p:ph type="title"/>
          </p:nvPr>
        </p:nvSpPr>
        <p:spPr>
          <a:xfrm>
            <a:off x="838200" y="1335636"/>
            <a:ext cx="10515600" cy="540000"/>
          </a:xfrm>
        </p:spPr>
        <p:txBody>
          <a:bodyPr/>
          <a:lstStyle/>
          <a:p>
            <a:r>
              <a:rPr lang="it-IT"/>
              <a:t>Fare clic per modificare lo stile del titolo dello schema</a:t>
            </a:r>
          </a:p>
        </p:txBody>
      </p:sp>
      <p:sp>
        <p:nvSpPr>
          <p:cNvPr id="11" name="Text Placeholder 10">
            <a:extLst>
              <a:ext uri="{FF2B5EF4-FFF2-40B4-BE49-F238E27FC236}">
                <a16:creationId xmlns:a16="http://schemas.microsoft.com/office/drawing/2014/main" id="{4645C435-9F3C-40A6-BA2D-BD3831F5FA98}"/>
              </a:ext>
            </a:extLst>
          </p:cNvPr>
          <p:cNvSpPr>
            <a:spLocks noGrp="1"/>
          </p:cNvSpPr>
          <p:nvPr>
            <p:ph type="body" sz="quarter" idx="13" hasCustomPrompt="1"/>
          </p:nvPr>
        </p:nvSpPr>
        <p:spPr>
          <a:xfrm>
            <a:off x="838200" y="1931597"/>
            <a:ext cx="10515600" cy="452007"/>
          </a:xfrm>
        </p:spPr>
        <p:txBody>
          <a:bodyPr vert="horz" lIns="91440" tIns="45720" rIns="91440" bIns="45720" rtlCol="0" anchor="t">
            <a:normAutofit/>
          </a:bodyPr>
          <a:lstStyle>
            <a:lvl1pPr>
              <a:defRPr lang="it-IT" sz="2400" b="1" dirty="0">
                <a:solidFill>
                  <a:srgbClr val="B27F47"/>
                </a:solidFill>
                <a:latin typeface="Titillium Bd" pitchFamily="2" charset="77"/>
              </a:defRPr>
            </a:lvl1pPr>
          </a:lstStyle>
          <a:p>
            <a:pPr marL="0" lvl="0">
              <a:spcBef>
                <a:spcPct val="0"/>
              </a:spcBef>
              <a:buNone/>
            </a:pPr>
            <a:r>
              <a:rPr lang="en-US" dirty="0"/>
              <a:t>Click to edit Master sub-title styles</a:t>
            </a:r>
            <a:endParaRPr lang="it-IT" dirty="0"/>
          </a:p>
        </p:txBody>
      </p:sp>
      <p:sp>
        <p:nvSpPr>
          <p:cNvPr id="12" name="Content Placeholder 2">
            <a:extLst>
              <a:ext uri="{FF2B5EF4-FFF2-40B4-BE49-F238E27FC236}">
                <a16:creationId xmlns:a16="http://schemas.microsoft.com/office/drawing/2014/main" id="{03523A13-DF16-439A-A901-D42A74C992BA}"/>
              </a:ext>
            </a:extLst>
          </p:cNvPr>
          <p:cNvSpPr>
            <a:spLocks noGrp="1"/>
          </p:cNvSpPr>
          <p:nvPr>
            <p:ph sz="half" idx="1"/>
          </p:nvPr>
        </p:nvSpPr>
        <p:spPr>
          <a:xfrm>
            <a:off x="838200" y="2496619"/>
            <a:ext cx="5181600" cy="3680344"/>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3" name="Content Placeholder 3">
            <a:extLst>
              <a:ext uri="{FF2B5EF4-FFF2-40B4-BE49-F238E27FC236}">
                <a16:creationId xmlns:a16="http://schemas.microsoft.com/office/drawing/2014/main" id="{91548BF4-DA08-4F5A-BD58-1257B92A59D7}"/>
              </a:ext>
            </a:extLst>
          </p:cNvPr>
          <p:cNvSpPr>
            <a:spLocks noGrp="1"/>
          </p:cNvSpPr>
          <p:nvPr>
            <p:ph sz="half" idx="2"/>
          </p:nvPr>
        </p:nvSpPr>
        <p:spPr>
          <a:xfrm>
            <a:off x="6172200" y="2496619"/>
            <a:ext cx="5181600" cy="3680344"/>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pic>
        <p:nvPicPr>
          <p:cNvPr id="2" name="Immagine 1">
            <a:extLst>
              <a:ext uri="{FF2B5EF4-FFF2-40B4-BE49-F238E27FC236}">
                <a16:creationId xmlns:a16="http://schemas.microsoft.com/office/drawing/2014/main" id="{2EC47D15-EFA4-9EB0-E557-AA078F4892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19173" y="269567"/>
            <a:ext cx="813917" cy="650761"/>
          </a:xfrm>
          <a:prstGeom prst="rect">
            <a:avLst/>
          </a:prstGeom>
        </p:spPr>
      </p:pic>
    </p:spTree>
    <p:extLst>
      <p:ext uri="{BB962C8B-B14F-4D97-AF65-F5344CB8AC3E}">
        <p14:creationId xmlns:p14="http://schemas.microsoft.com/office/powerpoint/2010/main" val="134094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06BDC7C-2754-EB00-F541-D3DC7C9FD935}"/>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1FF544A7-0929-80BD-13E6-02F9E4D15A92}"/>
              </a:ext>
            </a:extLst>
          </p:cNvPr>
          <p:cNvSpPr>
            <a:spLocks noGrp="1"/>
          </p:cNvSpPr>
          <p:nvPr>
            <p:ph type="dt" sz="half" idx="10"/>
          </p:nvPr>
        </p:nvSpPr>
        <p:spPr/>
        <p:txBody>
          <a:bodyPr/>
          <a:lstStyle/>
          <a:p>
            <a:r>
              <a:rPr lang="it-IT"/>
              <a:t>Nome beneficiario</a:t>
            </a:r>
            <a:endParaRPr lang="it-IT" dirty="0"/>
          </a:p>
        </p:txBody>
      </p:sp>
      <p:sp>
        <p:nvSpPr>
          <p:cNvPr id="4" name="Segnaposto piè di pagina 3">
            <a:extLst>
              <a:ext uri="{FF2B5EF4-FFF2-40B4-BE49-F238E27FC236}">
                <a16:creationId xmlns:a16="http://schemas.microsoft.com/office/drawing/2014/main" id="{28E92A99-229D-E669-F23A-39EEFF04AB65}"/>
              </a:ext>
            </a:extLst>
          </p:cNvPr>
          <p:cNvSpPr>
            <a:spLocks noGrp="1"/>
          </p:cNvSpPr>
          <p:nvPr>
            <p:ph type="ftr" sz="quarter" idx="11"/>
          </p:nvPr>
        </p:nvSpPr>
        <p:spPr/>
        <p:txBody>
          <a:bodyPr/>
          <a:lstStyle/>
          <a:p>
            <a:r>
              <a:rPr lang="it-IT"/>
              <a:t>Missione 4 • Istruzione e Ricerca </a:t>
            </a:r>
            <a:endParaRPr lang="it-IT" dirty="0"/>
          </a:p>
        </p:txBody>
      </p:sp>
      <p:sp>
        <p:nvSpPr>
          <p:cNvPr id="5" name="Segnaposto numero diapositiva 4">
            <a:extLst>
              <a:ext uri="{FF2B5EF4-FFF2-40B4-BE49-F238E27FC236}">
                <a16:creationId xmlns:a16="http://schemas.microsoft.com/office/drawing/2014/main" id="{0AC3FDF7-C471-794B-5709-BB93192EA928}"/>
              </a:ext>
            </a:extLst>
          </p:cNvPr>
          <p:cNvSpPr>
            <a:spLocks noGrp="1"/>
          </p:cNvSpPr>
          <p:nvPr>
            <p:ph type="sldNum" sz="quarter" idx="12"/>
          </p:nvPr>
        </p:nvSpPr>
        <p:spPr/>
        <p:txBody>
          <a:bodyPr/>
          <a:lstStyle/>
          <a:p>
            <a:fld id="{9B13B172-409A-48BF-92CD-9E808051E234}" type="slidenum">
              <a:rPr lang="it-IT" smtClean="0"/>
              <a:pPr/>
              <a:t>‹N›</a:t>
            </a:fld>
            <a:endParaRPr lang="it-IT" dirty="0"/>
          </a:p>
        </p:txBody>
      </p:sp>
      <p:pic>
        <p:nvPicPr>
          <p:cNvPr id="6" name="Immagine 9">
            <a:hlinkClick r:id="rId2"/>
            <a:extLst>
              <a:ext uri="{FF2B5EF4-FFF2-40B4-BE49-F238E27FC236}">
                <a16:creationId xmlns:a16="http://schemas.microsoft.com/office/drawing/2014/main" id="{36F4DA95-D35C-1E24-2A4D-5DE0F7CE9B0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00172" y="3329653"/>
            <a:ext cx="65174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magine 11">
            <a:hlinkClick r:id="rId4"/>
            <a:extLst>
              <a:ext uri="{FF2B5EF4-FFF2-40B4-BE49-F238E27FC236}">
                <a16:creationId xmlns:a16="http://schemas.microsoft.com/office/drawing/2014/main" id="{7A4DC8E9-73FA-3E59-305A-E91EF3DF2516}"/>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200172" y="4856061"/>
            <a:ext cx="686514" cy="510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7">
            <a:hlinkClick r:id="rId6" action="ppaction://hlinkfile"/>
            <a:extLst>
              <a:ext uri="{FF2B5EF4-FFF2-40B4-BE49-F238E27FC236}">
                <a16:creationId xmlns:a16="http://schemas.microsoft.com/office/drawing/2014/main" id="{10B3C8BD-6CE4-E444-E321-48FB3128742D}"/>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252916" y="3838141"/>
            <a:ext cx="58102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0" descr="Image result for logo zenodo&quot;">
            <a:extLst>
              <a:ext uri="{FF2B5EF4-FFF2-40B4-BE49-F238E27FC236}">
                <a16:creationId xmlns:a16="http://schemas.microsoft.com/office/drawing/2014/main" id="{E7437551-E867-B688-A80E-72BCB7151D53}"/>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967724" y="5424614"/>
            <a:ext cx="786082" cy="31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magine 2" descr="Immagine che contiene testo, clipart, grafica vettoriale&#10;&#10;Descrizione generata automaticamente">
            <a:extLst>
              <a:ext uri="{FF2B5EF4-FFF2-40B4-BE49-F238E27FC236}">
                <a16:creationId xmlns:a16="http://schemas.microsoft.com/office/drawing/2014/main" id="{58BF350F-1795-42EC-958A-89CA7D627615}"/>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4364037" y="4390566"/>
            <a:ext cx="360363" cy="360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asellaDiTesto 12">
            <a:extLst>
              <a:ext uri="{FF2B5EF4-FFF2-40B4-BE49-F238E27FC236}">
                <a16:creationId xmlns:a16="http://schemas.microsoft.com/office/drawing/2014/main" id="{F1397832-7DA2-1A63-C5AA-8B2454A1608D}"/>
              </a:ext>
            </a:extLst>
          </p:cNvPr>
          <p:cNvSpPr txBox="1">
            <a:spLocks noChangeArrowheads="1"/>
          </p:cNvSpPr>
          <p:nvPr userDrawn="1"/>
        </p:nvSpPr>
        <p:spPr bwMode="auto">
          <a:xfrm>
            <a:off x="4724400" y="2853628"/>
            <a:ext cx="37157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3200">
                <a:solidFill>
                  <a:schemeClr val="tx1"/>
                </a:solidFill>
                <a:latin typeface="Futura-Normal" pitchFamily="2" charset="0"/>
                <a:ea typeface="MS PGothic" panose="020B0600070205080204" pitchFamily="34" charset="-128"/>
                <a:cs typeface="Futura-Normal" pitchFamily="2" charset="0"/>
              </a:defRPr>
            </a:lvl1pPr>
            <a:lvl2pPr marL="742950" indent="-285750">
              <a:spcBef>
                <a:spcPct val="20000"/>
              </a:spcBef>
              <a:buClr>
                <a:schemeClr val="accent1"/>
              </a:buClr>
              <a:buFont typeface="Arial" panose="020B0604020202020204" pitchFamily="34" charset="0"/>
              <a:buChar char="–"/>
              <a:defRPr sz="2800">
                <a:solidFill>
                  <a:schemeClr val="tx1"/>
                </a:solidFill>
                <a:latin typeface="Futura-Normal" pitchFamily="2" charset="0"/>
                <a:ea typeface="MS PGothic" panose="020B0600070205080204" pitchFamily="34" charset="-128"/>
              </a:defRPr>
            </a:lvl2pPr>
            <a:lvl3pPr marL="1143000" indent="-228600">
              <a:spcBef>
                <a:spcPct val="20000"/>
              </a:spcBef>
              <a:buClr>
                <a:schemeClr val="accent1"/>
              </a:buClr>
              <a:buFont typeface="Arial" panose="020B0604020202020204" pitchFamily="34" charset="0"/>
              <a:buChar char="•"/>
              <a:defRPr sz="2400">
                <a:solidFill>
                  <a:schemeClr val="tx1"/>
                </a:solidFill>
                <a:latin typeface="Futura-Normal" pitchFamily="2" charset="0"/>
                <a:ea typeface="MS PGothic" panose="020B0600070205080204" pitchFamily="34" charset="-128"/>
              </a:defRPr>
            </a:lvl3pPr>
            <a:lvl4pPr marL="1600200" indent="-228600">
              <a:spcBef>
                <a:spcPct val="20000"/>
              </a:spcBef>
              <a:buClr>
                <a:schemeClr val="accent1"/>
              </a:buClr>
              <a:buFont typeface="Arial" panose="020B0604020202020204" pitchFamily="34" charset="0"/>
              <a:buChar char="–"/>
              <a:defRPr sz="2000">
                <a:solidFill>
                  <a:schemeClr val="tx1"/>
                </a:solidFill>
                <a:latin typeface="Futura-Normal" pitchFamily="2" charset="0"/>
                <a:ea typeface="MS PGothic" panose="020B0600070205080204" pitchFamily="34" charset="-128"/>
              </a:defRPr>
            </a:lvl4pPr>
            <a:lvl5pPr marL="2057400" indent="-228600">
              <a:spcBef>
                <a:spcPct val="20000"/>
              </a:spcBef>
              <a:buClr>
                <a:schemeClr val="accent1"/>
              </a:buClr>
              <a:buFont typeface="Arial" panose="020B0604020202020204" pitchFamily="34" charset="0"/>
              <a:buChar char="»"/>
              <a:defRPr sz="2000">
                <a:solidFill>
                  <a:schemeClr val="tx1"/>
                </a:solidFill>
                <a:latin typeface="Futura-Normal" pitchFamily="2" charset="0"/>
                <a:ea typeface="MS PGothic" panose="020B0600070205080204" pitchFamily="34" charset="-128"/>
              </a:defRPr>
            </a:lvl5pPr>
            <a:lvl6pPr marL="2514600" indent="-228600" defTabSz="4572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Futura-Normal" pitchFamily="2" charset="0"/>
                <a:ea typeface="MS PGothic" panose="020B0600070205080204" pitchFamily="34" charset="-128"/>
              </a:defRPr>
            </a:lvl6pPr>
            <a:lvl7pPr marL="2971800" indent="-228600" defTabSz="4572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Futura-Normal" pitchFamily="2" charset="0"/>
                <a:ea typeface="MS PGothic" panose="020B0600070205080204" pitchFamily="34" charset="-128"/>
              </a:defRPr>
            </a:lvl7pPr>
            <a:lvl8pPr marL="3429000" indent="-228600" defTabSz="4572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Futura-Normal" pitchFamily="2" charset="0"/>
                <a:ea typeface="MS PGothic" panose="020B0600070205080204" pitchFamily="34" charset="-128"/>
              </a:defRPr>
            </a:lvl8pPr>
            <a:lvl9pPr marL="3886200" indent="-228600" defTabSz="4572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Futura-Normal" pitchFamily="2" charset="0"/>
                <a:ea typeface="MS PGothic" panose="020B0600070205080204" pitchFamily="34" charset="-128"/>
              </a:defRPr>
            </a:lvl9pPr>
          </a:lstStyle>
          <a:p>
            <a:pPr eaLnBrk="1" hangingPunct="1">
              <a:spcBef>
                <a:spcPct val="0"/>
              </a:spcBef>
              <a:buClrTx/>
              <a:buFontTx/>
              <a:buNone/>
            </a:pPr>
            <a:r>
              <a:rPr lang="en-GB" altLang="it-IT" sz="1800" b="1" dirty="0">
                <a:solidFill>
                  <a:srgbClr val="2A65AF"/>
                </a:solidFill>
                <a:latin typeface="Titillium"/>
              </a:rPr>
              <a:t>fossr.dissemination@ircres.cnr.it</a:t>
            </a:r>
            <a:endParaRPr lang="en-GB" altLang="it-IT" sz="1400" b="1" dirty="0">
              <a:solidFill>
                <a:srgbClr val="2A65AF"/>
              </a:solidFill>
              <a:latin typeface="Titillium"/>
            </a:endParaRPr>
          </a:p>
        </p:txBody>
      </p:sp>
      <p:sp>
        <p:nvSpPr>
          <p:cNvPr id="12" name="CasellaDiTesto 11">
            <a:extLst>
              <a:ext uri="{FF2B5EF4-FFF2-40B4-BE49-F238E27FC236}">
                <a16:creationId xmlns:a16="http://schemas.microsoft.com/office/drawing/2014/main" id="{E190F96E-5EB4-9C5E-0E95-8F036EC605C8}"/>
              </a:ext>
            </a:extLst>
          </p:cNvPr>
          <p:cNvSpPr txBox="1">
            <a:spLocks noChangeArrowheads="1"/>
          </p:cNvSpPr>
          <p:nvPr userDrawn="1"/>
        </p:nvSpPr>
        <p:spPr bwMode="auto">
          <a:xfrm>
            <a:off x="4753806" y="3837181"/>
            <a:ext cx="37157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3200">
                <a:solidFill>
                  <a:schemeClr val="tx1"/>
                </a:solidFill>
                <a:latin typeface="Futura-Normal" pitchFamily="2" charset="0"/>
                <a:ea typeface="MS PGothic" panose="020B0600070205080204" pitchFamily="34" charset="-128"/>
                <a:cs typeface="Futura-Normal" pitchFamily="2" charset="0"/>
              </a:defRPr>
            </a:lvl1pPr>
            <a:lvl2pPr marL="742950" indent="-285750">
              <a:spcBef>
                <a:spcPct val="20000"/>
              </a:spcBef>
              <a:buClr>
                <a:schemeClr val="accent1"/>
              </a:buClr>
              <a:buFont typeface="Arial" panose="020B0604020202020204" pitchFamily="34" charset="0"/>
              <a:buChar char="–"/>
              <a:defRPr sz="2800">
                <a:solidFill>
                  <a:schemeClr val="tx1"/>
                </a:solidFill>
                <a:latin typeface="Futura-Normal" pitchFamily="2" charset="0"/>
                <a:ea typeface="MS PGothic" panose="020B0600070205080204" pitchFamily="34" charset="-128"/>
              </a:defRPr>
            </a:lvl2pPr>
            <a:lvl3pPr marL="1143000" indent="-228600">
              <a:spcBef>
                <a:spcPct val="20000"/>
              </a:spcBef>
              <a:buClr>
                <a:schemeClr val="accent1"/>
              </a:buClr>
              <a:buFont typeface="Arial" panose="020B0604020202020204" pitchFamily="34" charset="0"/>
              <a:buChar char="•"/>
              <a:defRPr sz="2400">
                <a:solidFill>
                  <a:schemeClr val="tx1"/>
                </a:solidFill>
                <a:latin typeface="Futura-Normal" pitchFamily="2" charset="0"/>
                <a:ea typeface="MS PGothic" panose="020B0600070205080204" pitchFamily="34" charset="-128"/>
              </a:defRPr>
            </a:lvl3pPr>
            <a:lvl4pPr marL="1600200" indent="-228600">
              <a:spcBef>
                <a:spcPct val="20000"/>
              </a:spcBef>
              <a:buClr>
                <a:schemeClr val="accent1"/>
              </a:buClr>
              <a:buFont typeface="Arial" panose="020B0604020202020204" pitchFamily="34" charset="0"/>
              <a:buChar char="–"/>
              <a:defRPr sz="2000">
                <a:solidFill>
                  <a:schemeClr val="tx1"/>
                </a:solidFill>
                <a:latin typeface="Futura-Normal" pitchFamily="2" charset="0"/>
                <a:ea typeface="MS PGothic" panose="020B0600070205080204" pitchFamily="34" charset="-128"/>
              </a:defRPr>
            </a:lvl4pPr>
            <a:lvl5pPr marL="2057400" indent="-228600">
              <a:spcBef>
                <a:spcPct val="20000"/>
              </a:spcBef>
              <a:buClr>
                <a:schemeClr val="accent1"/>
              </a:buClr>
              <a:buFont typeface="Arial" panose="020B0604020202020204" pitchFamily="34" charset="0"/>
              <a:buChar char="»"/>
              <a:defRPr sz="2000">
                <a:solidFill>
                  <a:schemeClr val="tx1"/>
                </a:solidFill>
                <a:latin typeface="Futura-Normal" pitchFamily="2" charset="0"/>
                <a:ea typeface="MS PGothic" panose="020B0600070205080204" pitchFamily="34" charset="-128"/>
              </a:defRPr>
            </a:lvl5pPr>
            <a:lvl6pPr marL="2514600" indent="-228600" defTabSz="4572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Futura-Normal" pitchFamily="2" charset="0"/>
                <a:ea typeface="MS PGothic" panose="020B0600070205080204" pitchFamily="34" charset="-128"/>
              </a:defRPr>
            </a:lvl6pPr>
            <a:lvl7pPr marL="2971800" indent="-228600" defTabSz="4572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Futura-Normal" pitchFamily="2" charset="0"/>
                <a:ea typeface="MS PGothic" panose="020B0600070205080204" pitchFamily="34" charset="-128"/>
              </a:defRPr>
            </a:lvl7pPr>
            <a:lvl8pPr marL="3429000" indent="-228600" defTabSz="4572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Futura-Normal" pitchFamily="2" charset="0"/>
                <a:ea typeface="MS PGothic" panose="020B0600070205080204" pitchFamily="34" charset="-128"/>
              </a:defRPr>
            </a:lvl8pPr>
            <a:lvl9pPr marL="3886200" indent="-228600" defTabSz="4572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Futura-Normal" pitchFamily="2" charset="0"/>
                <a:ea typeface="MS PGothic" panose="020B0600070205080204" pitchFamily="34" charset="-128"/>
              </a:defRPr>
            </a:lvl9pPr>
          </a:lstStyle>
          <a:p>
            <a:pPr eaLnBrk="1" hangingPunct="1">
              <a:spcBef>
                <a:spcPct val="0"/>
              </a:spcBef>
              <a:buClrTx/>
              <a:buFontTx/>
              <a:buNone/>
            </a:pPr>
            <a:r>
              <a:rPr lang="en-GB" altLang="it-IT" sz="1800" b="1" dirty="0">
                <a:solidFill>
                  <a:srgbClr val="2A65AF"/>
                </a:solidFill>
                <a:latin typeface="Titillium"/>
              </a:rPr>
              <a:t>fossr.eu</a:t>
            </a:r>
          </a:p>
        </p:txBody>
      </p:sp>
      <p:sp>
        <p:nvSpPr>
          <p:cNvPr id="13" name="CasellaDiTesto 12">
            <a:extLst>
              <a:ext uri="{FF2B5EF4-FFF2-40B4-BE49-F238E27FC236}">
                <a16:creationId xmlns:a16="http://schemas.microsoft.com/office/drawing/2014/main" id="{C2C757B9-809C-2F0B-58DF-522FBFE7A89C}"/>
              </a:ext>
            </a:extLst>
          </p:cNvPr>
          <p:cNvSpPr txBox="1">
            <a:spLocks noChangeArrowheads="1"/>
          </p:cNvSpPr>
          <p:nvPr userDrawn="1"/>
        </p:nvSpPr>
        <p:spPr bwMode="auto">
          <a:xfrm>
            <a:off x="4753806" y="4367222"/>
            <a:ext cx="37157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3200">
                <a:solidFill>
                  <a:schemeClr val="tx1"/>
                </a:solidFill>
                <a:latin typeface="Futura-Normal" pitchFamily="2" charset="0"/>
                <a:ea typeface="MS PGothic" panose="020B0600070205080204" pitchFamily="34" charset="-128"/>
                <a:cs typeface="Futura-Normal" pitchFamily="2" charset="0"/>
              </a:defRPr>
            </a:lvl1pPr>
            <a:lvl2pPr marL="742950" indent="-285750">
              <a:spcBef>
                <a:spcPct val="20000"/>
              </a:spcBef>
              <a:buClr>
                <a:schemeClr val="accent1"/>
              </a:buClr>
              <a:buFont typeface="Arial" panose="020B0604020202020204" pitchFamily="34" charset="0"/>
              <a:buChar char="–"/>
              <a:defRPr sz="2800">
                <a:solidFill>
                  <a:schemeClr val="tx1"/>
                </a:solidFill>
                <a:latin typeface="Futura-Normal" pitchFamily="2" charset="0"/>
                <a:ea typeface="MS PGothic" panose="020B0600070205080204" pitchFamily="34" charset="-128"/>
              </a:defRPr>
            </a:lvl2pPr>
            <a:lvl3pPr marL="1143000" indent="-228600">
              <a:spcBef>
                <a:spcPct val="20000"/>
              </a:spcBef>
              <a:buClr>
                <a:schemeClr val="accent1"/>
              </a:buClr>
              <a:buFont typeface="Arial" panose="020B0604020202020204" pitchFamily="34" charset="0"/>
              <a:buChar char="•"/>
              <a:defRPr sz="2400">
                <a:solidFill>
                  <a:schemeClr val="tx1"/>
                </a:solidFill>
                <a:latin typeface="Futura-Normal" pitchFamily="2" charset="0"/>
                <a:ea typeface="MS PGothic" panose="020B0600070205080204" pitchFamily="34" charset="-128"/>
              </a:defRPr>
            </a:lvl3pPr>
            <a:lvl4pPr marL="1600200" indent="-228600">
              <a:spcBef>
                <a:spcPct val="20000"/>
              </a:spcBef>
              <a:buClr>
                <a:schemeClr val="accent1"/>
              </a:buClr>
              <a:buFont typeface="Arial" panose="020B0604020202020204" pitchFamily="34" charset="0"/>
              <a:buChar char="–"/>
              <a:defRPr sz="2000">
                <a:solidFill>
                  <a:schemeClr val="tx1"/>
                </a:solidFill>
                <a:latin typeface="Futura-Normal" pitchFamily="2" charset="0"/>
                <a:ea typeface="MS PGothic" panose="020B0600070205080204" pitchFamily="34" charset="-128"/>
              </a:defRPr>
            </a:lvl4pPr>
            <a:lvl5pPr marL="2057400" indent="-228600">
              <a:spcBef>
                <a:spcPct val="20000"/>
              </a:spcBef>
              <a:buClr>
                <a:schemeClr val="accent1"/>
              </a:buClr>
              <a:buFont typeface="Arial" panose="020B0604020202020204" pitchFamily="34" charset="0"/>
              <a:buChar char="»"/>
              <a:defRPr sz="2000">
                <a:solidFill>
                  <a:schemeClr val="tx1"/>
                </a:solidFill>
                <a:latin typeface="Futura-Normal" pitchFamily="2" charset="0"/>
                <a:ea typeface="MS PGothic" panose="020B0600070205080204" pitchFamily="34" charset="-128"/>
              </a:defRPr>
            </a:lvl5pPr>
            <a:lvl6pPr marL="2514600" indent="-228600" defTabSz="4572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Futura-Normal" pitchFamily="2" charset="0"/>
                <a:ea typeface="MS PGothic" panose="020B0600070205080204" pitchFamily="34" charset="-128"/>
              </a:defRPr>
            </a:lvl6pPr>
            <a:lvl7pPr marL="2971800" indent="-228600" defTabSz="4572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Futura-Normal" pitchFamily="2" charset="0"/>
                <a:ea typeface="MS PGothic" panose="020B0600070205080204" pitchFamily="34" charset="-128"/>
              </a:defRPr>
            </a:lvl7pPr>
            <a:lvl8pPr marL="3429000" indent="-228600" defTabSz="4572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Futura-Normal" pitchFamily="2" charset="0"/>
                <a:ea typeface="MS PGothic" panose="020B0600070205080204" pitchFamily="34" charset="-128"/>
              </a:defRPr>
            </a:lvl8pPr>
            <a:lvl9pPr marL="3886200" indent="-228600" defTabSz="4572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Futura-Normal" pitchFamily="2" charset="0"/>
                <a:ea typeface="MS PGothic" panose="020B0600070205080204" pitchFamily="34" charset="-128"/>
              </a:defRPr>
            </a:lvl9pPr>
          </a:lstStyle>
          <a:p>
            <a:pPr eaLnBrk="1" hangingPunct="1">
              <a:spcBef>
                <a:spcPct val="0"/>
              </a:spcBef>
              <a:buClrTx/>
              <a:buFontTx/>
              <a:buNone/>
            </a:pPr>
            <a:r>
              <a:rPr lang="en-GB" altLang="it-IT" sz="1800" b="1" dirty="0" err="1">
                <a:solidFill>
                  <a:srgbClr val="2A65AF"/>
                </a:solidFill>
                <a:latin typeface="Titillium"/>
              </a:rPr>
              <a:t>fossr-eu</a:t>
            </a:r>
            <a:endParaRPr lang="en-GB" altLang="it-IT" sz="1800" b="1" dirty="0">
              <a:solidFill>
                <a:srgbClr val="2A65AF"/>
              </a:solidFill>
              <a:latin typeface="Titillium"/>
            </a:endParaRPr>
          </a:p>
        </p:txBody>
      </p:sp>
      <p:sp>
        <p:nvSpPr>
          <p:cNvPr id="14" name="CasellaDiTesto 13">
            <a:extLst>
              <a:ext uri="{FF2B5EF4-FFF2-40B4-BE49-F238E27FC236}">
                <a16:creationId xmlns:a16="http://schemas.microsoft.com/office/drawing/2014/main" id="{53D133B7-56DA-2C93-9FF2-EA8A16B0D648}"/>
              </a:ext>
            </a:extLst>
          </p:cNvPr>
          <p:cNvSpPr txBox="1">
            <a:spLocks noChangeArrowheads="1"/>
          </p:cNvSpPr>
          <p:nvPr userDrawn="1"/>
        </p:nvSpPr>
        <p:spPr bwMode="auto">
          <a:xfrm>
            <a:off x="4753806" y="4897263"/>
            <a:ext cx="37157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3200">
                <a:solidFill>
                  <a:schemeClr val="tx1"/>
                </a:solidFill>
                <a:latin typeface="Futura-Normal" pitchFamily="2" charset="0"/>
                <a:ea typeface="MS PGothic" panose="020B0600070205080204" pitchFamily="34" charset="-128"/>
                <a:cs typeface="Futura-Normal" pitchFamily="2" charset="0"/>
              </a:defRPr>
            </a:lvl1pPr>
            <a:lvl2pPr marL="742950" indent="-285750">
              <a:spcBef>
                <a:spcPct val="20000"/>
              </a:spcBef>
              <a:buClr>
                <a:schemeClr val="accent1"/>
              </a:buClr>
              <a:buFont typeface="Arial" panose="020B0604020202020204" pitchFamily="34" charset="0"/>
              <a:buChar char="–"/>
              <a:defRPr sz="2800">
                <a:solidFill>
                  <a:schemeClr val="tx1"/>
                </a:solidFill>
                <a:latin typeface="Futura-Normal" pitchFamily="2" charset="0"/>
                <a:ea typeface="MS PGothic" panose="020B0600070205080204" pitchFamily="34" charset="-128"/>
              </a:defRPr>
            </a:lvl2pPr>
            <a:lvl3pPr marL="1143000" indent="-228600">
              <a:spcBef>
                <a:spcPct val="20000"/>
              </a:spcBef>
              <a:buClr>
                <a:schemeClr val="accent1"/>
              </a:buClr>
              <a:buFont typeface="Arial" panose="020B0604020202020204" pitchFamily="34" charset="0"/>
              <a:buChar char="•"/>
              <a:defRPr sz="2400">
                <a:solidFill>
                  <a:schemeClr val="tx1"/>
                </a:solidFill>
                <a:latin typeface="Futura-Normal" pitchFamily="2" charset="0"/>
                <a:ea typeface="MS PGothic" panose="020B0600070205080204" pitchFamily="34" charset="-128"/>
              </a:defRPr>
            </a:lvl3pPr>
            <a:lvl4pPr marL="1600200" indent="-228600">
              <a:spcBef>
                <a:spcPct val="20000"/>
              </a:spcBef>
              <a:buClr>
                <a:schemeClr val="accent1"/>
              </a:buClr>
              <a:buFont typeface="Arial" panose="020B0604020202020204" pitchFamily="34" charset="0"/>
              <a:buChar char="–"/>
              <a:defRPr sz="2000">
                <a:solidFill>
                  <a:schemeClr val="tx1"/>
                </a:solidFill>
                <a:latin typeface="Futura-Normal" pitchFamily="2" charset="0"/>
                <a:ea typeface="MS PGothic" panose="020B0600070205080204" pitchFamily="34" charset="-128"/>
              </a:defRPr>
            </a:lvl4pPr>
            <a:lvl5pPr marL="2057400" indent="-228600">
              <a:spcBef>
                <a:spcPct val="20000"/>
              </a:spcBef>
              <a:buClr>
                <a:schemeClr val="accent1"/>
              </a:buClr>
              <a:buFont typeface="Arial" panose="020B0604020202020204" pitchFamily="34" charset="0"/>
              <a:buChar char="»"/>
              <a:defRPr sz="2000">
                <a:solidFill>
                  <a:schemeClr val="tx1"/>
                </a:solidFill>
                <a:latin typeface="Futura-Normal" pitchFamily="2" charset="0"/>
                <a:ea typeface="MS PGothic" panose="020B0600070205080204" pitchFamily="34" charset="-128"/>
              </a:defRPr>
            </a:lvl5pPr>
            <a:lvl6pPr marL="2514600" indent="-228600" defTabSz="4572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Futura-Normal" pitchFamily="2" charset="0"/>
                <a:ea typeface="MS PGothic" panose="020B0600070205080204" pitchFamily="34" charset="-128"/>
              </a:defRPr>
            </a:lvl6pPr>
            <a:lvl7pPr marL="2971800" indent="-228600" defTabSz="4572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Futura-Normal" pitchFamily="2" charset="0"/>
                <a:ea typeface="MS PGothic" panose="020B0600070205080204" pitchFamily="34" charset="-128"/>
              </a:defRPr>
            </a:lvl7pPr>
            <a:lvl8pPr marL="3429000" indent="-228600" defTabSz="4572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Futura-Normal" pitchFamily="2" charset="0"/>
                <a:ea typeface="MS PGothic" panose="020B0600070205080204" pitchFamily="34" charset="-128"/>
              </a:defRPr>
            </a:lvl8pPr>
            <a:lvl9pPr marL="3886200" indent="-228600" defTabSz="4572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Futura-Normal" pitchFamily="2" charset="0"/>
                <a:ea typeface="MS PGothic" panose="020B0600070205080204" pitchFamily="34" charset="-128"/>
              </a:defRPr>
            </a:lvl9pPr>
          </a:lstStyle>
          <a:p>
            <a:pPr eaLnBrk="1" hangingPunct="1">
              <a:spcBef>
                <a:spcPct val="0"/>
              </a:spcBef>
              <a:buClrTx/>
              <a:buFontTx/>
              <a:buNone/>
            </a:pPr>
            <a:r>
              <a:rPr lang="en-GB" altLang="it-IT" sz="1800" b="1">
                <a:solidFill>
                  <a:srgbClr val="2A65AF"/>
                </a:solidFill>
                <a:latin typeface="Titillium"/>
              </a:rPr>
              <a:t>@fossr</a:t>
            </a:r>
            <a:endParaRPr lang="en-GB" altLang="it-IT" sz="1800" b="1" dirty="0">
              <a:solidFill>
                <a:srgbClr val="2A65AF"/>
              </a:solidFill>
              <a:latin typeface="Titillium"/>
            </a:endParaRPr>
          </a:p>
        </p:txBody>
      </p:sp>
      <p:sp>
        <p:nvSpPr>
          <p:cNvPr id="15" name="CasellaDiTesto 14">
            <a:extLst>
              <a:ext uri="{FF2B5EF4-FFF2-40B4-BE49-F238E27FC236}">
                <a16:creationId xmlns:a16="http://schemas.microsoft.com/office/drawing/2014/main" id="{ED25F82D-338E-CFEC-5AEB-5620FA3C03DD}"/>
              </a:ext>
            </a:extLst>
          </p:cNvPr>
          <p:cNvSpPr txBox="1">
            <a:spLocks noChangeArrowheads="1"/>
          </p:cNvSpPr>
          <p:nvPr userDrawn="1"/>
        </p:nvSpPr>
        <p:spPr bwMode="auto">
          <a:xfrm>
            <a:off x="4753806" y="5370407"/>
            <a:ext cx="37157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3200">
                <a:solidFill>
                  <a:schemeClr val="tx1"/>
                </a:solidFill>
                <a:latin typeface="Futura-Normal" pitchFamily="2" charset="0"/>
                <a:ea typeface="MS PGothic" panose="020B0600070205080204" pitchFamily="34" charset="-128"/>
                <a:cs typeface="Futura-Normal" pitchFamily="2" charset="0"/>
              </a:defRPr>
            </a:lvl1pPr>
            <a:lvl2pPr marL="742950" indent="-285750">
              <a:spcBef>
                <a:spcPct val="20000"/>
              </a:spcBef>
              <a:buClr>
                <a:schemeClr val="accent1"/>
              </a:buClr>
              <a:buFont typeface="Arial" panose="020B0604020202020204" pitchFamily="34" charset="0"/>
              <a:buChar char="–"/>
              <a:defRPr sz="2800">
                <a:solidFill>
                  <a:schemeClr val="tx1"/>
                </a:solidFill>
                <a:latin typeface="Futura-Normal" pitchFamily="2" charset="0"/>
                <a:ea typeface="MS PGothic" panose="020B0600070205080204" pitchFamily="34" charset="-128"/>
              </a:defRPr>
            </a:lvl2pPr>
            <a:lvl3pPr marL="1143000" indent="-228600">
              <a:spcBef>
                <a:spcPct val="20000"/>
              </a:spcBef>
              <a:buClr>
                <a:schemeClr val="accent1"/>
              </a:buClr>
              <a:buFont typeface="Arial" panose="020B0604020202020204" pitchFamily="34" charset="0"/>
              <a:buChar char="•"/>
              <a:defRPr sz="2400">
                <a:solidFill>
                  <a:schemeClr val="tx1"/>
                </a:solidFill>
                <a:latin typeface="Futura-Normal" pitchFamily="2" charset="0"/>
                <a:ea typeface="MS PGothic" panose="020B0600070205080204" pitchFamily="34" charset="-128"/>
              </a:defRPr>
            </a:lvl3pPr>
            <a:lvl4pPr marL="1600200" indent="-228600">
              <a:spcBef>
                <a:spcPct val="20000"/>
              </a:spcBef>
              <a:buClr>
                <a:schemeClr val="accent1"/>
              </a:buClr>
              <a:buFont typeface="Arial" panose="020B0604020202020204" pitchFamily="34" charset="0"/>
              <a:buChar char="–"/>
              <a:defRPr sz="2000">
                <a:solidFill>
                  <a:schemeClr val="tx1"/>
                </a:solidFill>
                <a:latin typeface="Futura-Normal" pitchFamily="2" charset="0"/>
                <a:ea typeface="MS PGothic" panose="020B0600070205080204" pitchFamily="34" charset="-128"/>
              </a:defRPr>
            </a:lvl4pPr>
            <a:lvl5pPr marL="2057400" indent="-228600">
              <a:spcBef>
                <a:spcPct val="20000"/>
              </a:spcBef>
              <a:buClr>
                <a:schemeClr val="accent1"/>
              </a:buClr>
              <a:buFont typeface="Arial" panose="020B0604020202020204" pitchFamily="34" charset="0"/>
              <a:buChar char="»"/>
              <a:defRPr sz="2000">
                <a:solidFill>
                  <a:schemeClr val="tx1"/>
                </a:solidFill>
                <a:latin typeface="Futura-Normal" pitchFamily="2" charset="0"/>
                <a:ea typeface="MS PGothic" panose="020B0600070205080204" pitchFamily="34" charset="-128"/>
              </a:defRPr>
            </a:lvl5pPr>
            <a:lvl6pPr marL="2514600" indent="-228600" defTabSz="4572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Futura-Normal" pitchFamily="2" charset="0"/>
                <a:ea typeface="MS PGothic" panose="020B0600070205080204" pitchFamily="34" charset="-128"/>
              </a:defRPr>
            </a:lvl6pPr>
            <a:lvl7pPr marL="2971800" indent="-228600" defTabSz="4572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Futura-Normal" pitchFamily="2" charset="0"/>
                <a:ea typeface="MS PGothic" panose="020B0600070205080204" pitchFamily="34" charset="-128"/>
              </a:defRPr>
            </a:lvl7pPr>
            <a:lvl8pPr marL="3429000" indent="-228600" defTabSz="4572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Futura-Normal" pitchFamily="2" charset="0"/>
                <a:ea typeface="MS PGothic" panose="020B0600070205080204" pitchFamily="34" charset="-128"/>
              </a:defRPr>
            </a:lvl8pPr>
            <a:lvl9pPr marL="3886200" indent="-228600" defTabSz="4572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Futura-Normal" pitchFamily="2" charset="0"/>
                <a:ea typeface="MS PGothic" panose="020B0600070205080204" pitchFamily="34" charset="-128"/>
              </a:defRPr>
            </a:lvl9pPr>
          </a:lstStyle>
          <a:p>
            <a:pPr eaLnBrk="1" hangingPunct="1">
              <a:spcBef>
                <a:spcPct val="0"/>
              </a:spcBef>
              <a:buClrTx/>
              <a:buFontTx/>
              <a:buNone/>
            </a:pPr>
            <a:r>
              <a:rPr lang="en-GB" altLang="it-IT" sz="1800" b="1" dirty="0">
                <a:solidFill>
                  <a:srgbClr val="2A65AF"/>
                </a:solidFill>
                <a:latin typeface="Titillium"/>
              </a:rPr>
              <a:t>zenodo.org/communities/</a:t>
            </a:r>
            <a:r>
              <a:rPr lang="en-GB" altLang="it-IT" sz="1800" b="1" dirty="0" err="1">
                <a:solidFill>
                  <a:srgbClr val="2A65AF"/>
                </a:solidFill>
                <a:latin typeface="Titillium"/>
              </a:rPr>
              <a:t>fossr</a:t>
            </a:r>
            <a:endParaRPr lang="en-GB" altLang="it-IT" sz="1800" b="1" dirty="0">
              <a:solidFill>
                <a:srgbClr val="2A65AF"/>
              </a:solidFill>
              <a:latin typeface="Titillium"/>
            </a:endParaRPr>
          </a:p>
        </p:txBody>
      </p:sp>
      <p:pic>
        <p:nvPicPr>
          <p:cNvPr id="16" name="Immagine 10">
            <a:hlinkClick r:id="rId10"/>
            <a:extLst>
              <a:ext uri="{FF2B5EF4-FFF2-40B4-BE49-F238E27FC236}">
                <a16:creationId xmlns:a16="http://schemas.microsoft.com/office/drawing/2014/main" id="{A733C891-7D33-2C45-07D3-7671A8DF25D2}"/>
              </a:ext>
            </a:extLst>
          </p:cNvPr>
          <p:cNvPicPr>
            <a:picLocks noChangeAspect="1"/>
          </p:cNvPicPr>
          <p:nvPr userDrawn="1"/>
        </p:nvPicPr>
        <p:blipFill>
          <a:blip r:embed="rId11">
            <a:extLst>
              <a:ext uri="{28A0092B-C50C-407E-A947-70E740481C1C}">
                <a14:useLocalDpi xmlns:a14="http://schemas.microsoft.com/office/drawing/2010/main" val="0"/>
              </a:ext>
            </a:extLst>
          </a:blip>
          <a:srcRect l="14258" t="8139" r="13683" b="16049"/>
          <a:stretch>
            <a:fillRect/>
          </a:stretch>
        </p:blipFill>
        <p:spPr bwMode="auto">
          <a:xfrm>
            <a:off x="4265268" y="2806149"/>
            <a:ext cx="521552" cy="429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CasellaDiTesto 12">
            <a:extLst>
              <a:ext uri="{FF2B5EF4-FFF2-40B4-BE49-F238E27FC236}">
                <a16:creationId xmlns:a16="http://schemas.microsoft.com/office/drawing/2014/main" id="{C3ABE821-189C-CA5D-98A8-7B69D5D046B8}"/>
              </a:ext>
            </a:extLst>
          </p:cNvPr>
          <p:cNvSpPr txBox="1">
            <a:spLocks noChangeArrowheads="1"/>
          </p:cNvSpPr>
          <p:nvPr userDrawn="1"/>
        </p:nvSpPr>
        <p:spPr bwMode="auto">
          <a:xfrm>
            <a:off x="4753806" y="3356940"/>
            <a:ext cx="37157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3200">
                <a:solidFill>
                  <a:schemeClr val="tx1"/>
                </a:solidFill>
                <a:latin typeface="Futura-Normal" pitchFamily="2" charset="0"/>
                <a:ea typeface="MS PGothic" panose="020B0600070205080204" pitchFamily="34" charset="-128"/>
                <a:cs typeface="Futura-Normal" pitchFamily="2" charset="0"/>
              </a:defRPr>
            </a:lvl1pPr>
            <a:lvl2pPr marL="742950" indent="-285750">
              <a:spcBef>
                <a:spcPct val="20000"/>
              </a:spcBef>
              <a:buClr>
                <a:schemeClr val="accent1"/>
              </a:buClr>
              <a:buFont typeface="Arial" panose="020B0604020202020204" pitchFamily="34" charset="0"/>
              <a:buChar char="–"/>
              <a:defRPr sz="2800">
                <a:solidFill>
                  <a:schemeClr val="tx1"/>
                </a:solidFill>
                <a:latin typeface="Futura-Normal" pitchFamily="2" charset="0"/>
                <a:ea typeface="MS PGothic" panose="020B0600070205080204" pitchFamily="34" charset="-128"/>
              </a:defRPr>
            </a:lvl2pPr>
            <a:lvl3pPr marL="1143000" indent="-228600">
              <a:spcBef>
                <a:spcPct val="20000"/>
              </a:spcBef>
              <a:buClr>
                <a:schemeClr val="accent1"/>
              </a:buClr>
              <a:buFont typeface="Arial" panose="020B0604020202020204" pitchFamily="34" charset="0"/>
              <a:buChar char="•"/>
              <a:defRPr sz="2400">
                <a:solidFill>
                  <a:schemeClr val="tx1"/>
                </a:solidFill>
                <a:latin typeface="Futura-Normal" pitchFamily="2" charset="0"/>
                <a:ea typeface="MS PGothic" panose="020B0600070205080204" pitchFamily="34" charset="-128"/>
              </a:defRPr>
            </a:lvl3pPr>
            <a:lvl4pPr marL="1600200" indent="-228600">
              <a:spcBef>
                <a:spcPct val="20000"/>
              </a:spcBef>
              <a:buClr>
                <a:schemeClr val="accent1"/>
              </a:buClr>
              <a:buFont typeface="Arial" panose="020B0604020202020204" pitchFamily="34" charset="0"/>
              <a:buChar char="–"/>
              <a:defRPr sz="2000">
                <a:solidFill>
                  <a:schemeClr val="tx1"/>
                </a:solidFill>
                <a:latin typeface="Futura-Normal" pitchFamily="2" charset="0"/>
                <a:ea typeface="MS PGothic" panose="020B0600070205080204" pitchFamily="34" charset="-128"/>
              </a:defRPr>
            </a:lvl4pPr>
            <a:lvl5pPr marL="2057400" indent="-228600">
              <a:spcBef>
                <a:spcPct val="20000"/>
              </a:spcBef>
              <a:buClr>
                <a:schemeClr val="accent1"/>
              </a:buClr>
              <a:buFont typeface="Arial" panose="020B0604020202020204" pitchFamily="34" charset="0"/>
              <a:buChar char="»"/>
              <a:defRPr sz="2000">
                <a:solidFill>
                  <a:schemeClr val="tx1"/>
                </a:solidFill>
                <a:latin typeface="Futura-Normal" pitchFamily="2" charset="0"/>
                <a:ea typeface="MS PGothic" panose="020B0600070205080204" pitchFamily="34" charset="-128"/>
              </a:defRPr>
            </a:lvl5pPr>
            <a:lvl6pPr marL="2514600" indent="-228600" defTabSz="4572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Futura-Normal" pitchFamily="2" charset="0"/>
                <a:ea typeface="MS PGothic" panose="020B0600070205080204" pitchFamily="34" charset="-128"/>
              </a:defRPr>
            </a:lvl6pPr>
            <a:lvl7pPr marL="2971800" indent="-228600" defTabSz="4572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Futura-Normal" pitchFamily="2" charset="0"/>
                <a:ea typeface="MS PGothic" panose="020B0600070205080204" pitchFamily="34" charset="-128"/>
              </a:defRPr>
            </a:lvl7pPr>
            <a:lvl8pPr marL="3429000" indent="-228600" defTabSz="4572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Futura-Normal" pitchFamily="2" charset="0"/>
                <a:ea typeface="MS PGothic" panose="020B0600070205080204" pitchFamily="34" charset="-128"/>
              </a:defRPr>
            </a:lvl8pPr>
            <a:lvl9pPr marL="3886200" indent="-228600" defTabSz="4572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Futura-Normal" pitchFamily="2" charset="0"/>
                <a:ea typeface="MS PGothic" panose="020B0600070205080204" pitchFamily="34" charset="-128"/>
              </a:defRPr>
            </a:lvl9pPr>
          </a:lstStyle>
          <a:p>
            <a:pPr eaLnBrk="1" hangingPunct="1">
              <a:spcBef>
                <a:spcPct val="0"/>
              </a:spcBef>
              <a:buClrTx/>
              <a:buFontTx/>
              <a:buNone/>
            </a:pPr>
            <a:r>
              <a:rPr lang="en-GB" altLang="it-IT" sz="1800" b="1" dirty="0">
                <a:solidFill>
                  <a:srgbClr val="2A65AF"/>
                </a:solidFill>
                <a:latin typeface="Titillium"/>
              </a:rPr>
              <a:t>@fossrproject</a:t>
            </a:r>
            <a:endParaRPr lang="en-GB" altLang="it-IT" sz="1400" b="1" dirty="0">
              <a:solidFill>
                <a:srgbClr val="2A65AF"/>
              </a:solidFill>
              <a:latin typeface="Titillium"/>
            </a:endParaRPr>
          </a:p>
        </p:txBody>
      </p:sp>
      <p:pic>
        <p:nvPicPr>
          <p:cNvPr id="19" name="Immagine 18">
            <a:extLst>
              <a:ext uri="{FF2B5EF4-FFF2-40B4-BE49-F238E27FC236}">
                <a16:creationId xmlns:a16="http://schemas.microsoft.com/office/drawing/2014/main" id="{DC9BAB15-15A4-DC60-2A26-4244D5D725C1}"/>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219173" y="269567"/>
            <a:ext cx="813917" cy="650761"/>
          </a:xfrm>
          <a:prstGeom prst="rect">
            <a:avLst/>
          </a:prstGeom>
        </p:spPr>
      </p:pic>
    </p:spTree>
    <p:extLst>
      <p:ext uri="{BB962C8B-B14F-4D97-AF65-F5344CB8AC3E}">
        <p14:creationId xmlns:p14="http://schemas.microsoft.com/office/powerpoint/2010/main" val="527583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64FA8-0EC4-493B-8FF4-DB43442ADC44}"/>
              </a:ext>
            </a:extLst>
          </p:cNvPr>
          <p:cNvSpPr>
            <a:spLocks noGrp="1"/>
          </p:cNvSpPr>
          <p:nvPr>
            <p:ph type="title"/>
          </p:nvPr>
        </p:nvSpPr>
        <p:spPr/>
        <p:txBody>
          <a:bodyPr/>
          <a:lstStyle/>
          <a:p>
            <a:r>
              <a:rPr lang="it-IT"/>
              <a:t>Fare clic per modificare lo stile del titolo dello schema</a:t>
            </a:r>
          </a:p>
        </p:txBody>
      </p:sp>
      <p:sp>
        <p:nvSpPr>
          <p:cNvPr id="3" name="Date Placeholder 2">
            <a:extLst>
              <a:ext uri="{FF2B5EF4-FFF2-40B4-BE49-F238E27FC236}">
                <a16:creationId xmlns:a16="http://schemas.microsoft.com/office/drawing/2014/main" id="{A7EABCFE-413D-4F1C-BAAC-CBBB0BF41604}"/>
              </a:ext>
            </a:extLst>
          </p:cNvPr>
          <p:cNvSpPr>
            <a:spLocks noGrp="1"/>
          </p:cNvSpPr>
          <p:nvPr>
            <p:ph type="dt" sz="half" idx="10"/>
          </p:nvPr>
        </p:nvSpPr>
        <p:spPr/>
        <p:txBody>
          <a:bodyPr/>
          <a:lstStyle/>
          <a:p>
            <a:fld id="{C3A2CE4C-2805-4E3E-AF65-4896882F519E}" type="datetimeFigureOut">
              <a:rPr lang="it-IT" smtClean="0"/>
              <a:t>18/11/2024</a:t>
            </a:fld>
            <a:endParaRPr lang="it-IT"/>
          </a:p>
        </p:txBody>
      </p:sp>
      <p:sp>
        <p:nvSpPr>
          <p:cNvPr id="5" name="Slide Number Placeholder 4">
            <a:extLst>
              <a:ext uri="{FF2B5EF4-FFF2-40B4-BE49-F238E27FC236}">
                <a16:creationId xmlns:a16="http://schemas.microsoft.com/office/drawing/2014/main" id="{6EE70EE3-9A44-439E-9280-9267337E5A31}"/>
              </a:ext>
            </a:extLst>
          </p:cNvPr>
          <p:cNvSpPr>
            <a:spLocks noGrp="1"/>
          </p:cNvSpPr>
          <p:nvPr>
            <p:ph type="sldNum" sz="quarter" idx="12"/>
          </p:nvPr>
        </p:nvSpPr>
        <p:spPr/>
        <p:txBody>
          <a:bodyPr/>
          <a:lstStyle/>
          <a:p>
            <a:fld id="{9B13B172-409A-48BF-92CD-9E808051E234}" type="slidenum">
              <a:rPr lang="it-IT" smtClean="0"/>
              <a:t>‹N›</a:t>
            </a:fld>
            <a:endParaRPr lang="it-IT"/>
          </a:p>
        </p:txBody>
      </p:sp>
      <p:pic>
        <p:nvPicPr>
          <p:cNvPr id="7" name="Immagine 6">
            <a:extLst>
              <a:ext uri="{FF2B5EF4-FFF2-40B4-BE49-F238E27FC236}">
                <a16:creationId xmlns:a16="http://schemas.microsoft.com/office/drawing/2014/main" id="{1F9029B0-DBDC-B7A6-91CF-343ACD877D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19173" y="269567"/>
            <a:ext cx="813917" cy="650761"/>
          </a:xfrm>
          <a:prstGeom prst="rect">
            <a:avLst/>
          </a:prstGeom>
        </p:spPr>
      </p:pic>
      <p:sp>
        <p:nvSpPr>
          <p:cNvPr id="6" name="CasellaDiTesto 5">
            <a:extLst>
              <a:ext uri="{FF2B5EF4-FFF2-40B4-BE49-F238E27FC236}">
                <a16:creationId xmlns:a16="http://schemas.microsoft.com/office/drawing/2014/main" id="{66D64E9C-8D67-AACB-8783-B84062B91C4A}"/>
              </a:ext>
            </a:extLst>
          </p:cNvPr>
          <p:cNvSpPr txBox="1"/>
          <p:nvPr userDrawn="1"/>
        </p:nvSpPr>
        <p:spPr>
          <a:xfrm>
            <a:off x="6712747" y="6426382"/>
            <a:ext cx="5317225" cy="307777"/>
          </a:xfrm>
          <a:prstGeom prst="rect">
            <a:avLst/>
          </a:prstGeom>
          <a:noFill/>
        </p:spPr>
        <p:txBody>
          <a:bodyPr wrap="square" rtlCol="0">
            <a:spAutoFit/>
          </a:bodyPr>
          <a:lstStyle/>
          <a:p>
            <a:pPr algn="r"/>
            <a:r>
              <a:rPr lang="it-IT" sz="1400" dirty="0">
                <a:solidFill>
                  <a:schemeClr val="bg1">
                    <a:alpha val="50000"/>
                  </a:schemeClr>
                </a:solidFill>
                <a:latin typeface="Titillium" pitchFamily="2" charset="77"/>
              </a:rPr>
              <a:t>Missione 4 </a:t>
            </a:r>
            <a:r>
              <a:rPr lang="it-IT" sz="1400" b="1" dirty="0">
                <a:solidFill>
                  <a:schemeClr val="bg1">
                    <a:alpha val="50000"/>
                  </a:schemeClr>
                </a:solidFill>
                <a:latin typeface="Titillium" pitchFamily="2" charset="77"/>
              </a:rPr>
              <a:t>• Istruzione e Ricerca </a:t>
            </a:r>
            <a:endParaRPr lang="it-IT" sz="1400" dirty="0">
              <a:solidFill>
                <a:schemeClr val="bg1">
                  <a:alpha val="50000"/>
                </a:schemeClr>
              </a:solidFill>
              <a:latin typeface="Titillium" pitchFamily="2" charset="77"/>
            </a:endParaRPr>
          </a:p>
        </p:txBody>
      </p:sp>
    </p:spTree>
    <p:extLst>
      <p:ext uri="{BB962C8B-B14F-4D97-AF65-F5344CB8AC3E}">
        <p14:creationId xmlns:p14="http://schemas.microsoft.com/office/powerpoint/2010/main" val="1890870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4E6F965-22BB-5CB6-312C-62EDB1057A87}"/>
              </a:ext>
            </a:extLst>
          </p:cNvPr>
          <p:cNvSpPr>
            <a:spLocks noGrp="1"/>
          </p:cNvSpPr>
          <p:nvPr>
            <p:ph type="title"/>
          </p:nvPr>
        </p:nvSpPr>
        <p:spPr>
          <a:xfrm>
            <a:off x="757816" y="1325588"/>
            <a:ext cx="10515600" cy="780114"/>
          </a:xfrm>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740986D-B2E6-E64A-9F09-D13E9F372CD9}"/>
              </a:ext>
            </a:extLst>
          </p:cNvPr>
          <p:cNvSpPr>
            <a:spLocks noGrp="1"/>
          </p:cNvSpPr>
          <p:nvPr>
            <p:ph idx="1"/>
          </p:nvPr>
        </p:nvSpPr>
        <p:spPr>
          <a:xfrm>
            <a:off x="747765" y="2174486"/>
            <a:ext cx="10515600" cy="3885826"/>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0F22038-E401-9B59-43A1-1AFFB7DF452F}"/>
              </a:ext>
            </a:extLst>
          </p:cNvPr>
          <p:cNvSpPr>
            <a:spLocks noGrp="1"/>
          </p:cNvSpPr>
          <p:nvPr>
            <p:ph type="dt" sz="half" idx="10"/>
          </p:nvPr>
        </p:nvSpPr>
        <p:spPr/>
        <p:txBody>
          <a:bodyPr/>
          <a:lstStyle/>
          <a:p>
            <a:fld id="{0CECE968-9458-1846-8B1A-FEE51423D98D}" type="datetimeFigureOut">
              <a:rPr lang="it-IT" smtClean="0"/>
              <a:t>18/11/2024</a:t>
            </a:fld>
            <a:endParaRPr lang="it-IT"/>
          </a:p>
        </p:txBody>
      </p:sp>
      <p:sp>
        <p:nvSpPr>
          <p:cNvPr id="6" name="Segnaposto numero diapositiva 5">
            <a:extLst>
              <a:ext uri="{FF2B5EF4-FFF2-40B4-BE49-F238E27FC236}">
                <a16:creationId xmlns:a16="http://schemas.microsoft.com/office/drawing/2014/main" id="{F67E22B4-7DF0-794F-F8A7-5684B7EAD564}"/>
              </a:ext>
            </a:extLst>
          </p:cNvPr>
          <p:cNvSpPr>
            <a:spLocks noGrp="1"/>
          </p:cNvSpPr>
          <p:nvPr>
            <p:ph type="sldNum" sz="quarter" idx="12"/>
          </p:nvPr>
        </p:nvSpPr>
        <p:spPr/>
        <p:txBody>
          <a:bodyPr/>
          <a:lstStyle/>
          <a:p>
            <a:fld id="{E46192B8-55D9-4942-9C82-0B9DDA21D461}" type="slidenum">
              <a:rPr lang="it-IT" smtClean="0"/>
              <a:t>‹N›</a:t>
            </a:fld>
            <a:endParaRPr lang="it-IT"/>
          </a:p>
        </p:txBody>
      </p:sp>
      <p:pic>
        <p:nvPicPr>
          <p:cNvPr id="7" name="Immagine 6">
            <a:extLst>
              <a:ext uri="{FF2B5EF4-FFF2-40B4-BE49-F238E27FC236}">
                <a16:creationId xmlns:a16="http://schemas.microsoft.com/office/drawing/2014/main" id="{706CEAA9-911C-6E71-07F4-B5762AEB04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19173" y="269567"/>
            <a:ext cx="813917" cy="650761"/>
          </a:xfrm>
          <a:prstGeom prst="rect">
            <a:avLst/>
          </a:prstGeom>
        </p:spPr>
      </p:pic>
      <p:sp>
        <p:nvSpPr>
          <p:cNvPr id="8" name="CasellaDiTesto 7">
            <a:extLst>
              <a:ext uri="{FF2B5EF4-FFF2-40B4-BE49-F238E27FC236}">
                <a16:creationId xmlns:a16="http://schemas.microsoft.com/office/drawing/2014/main" id="{707D8270-4887-D8F6-1D7C-72533644DADB}"/>
              </a:ext>
            </a:extLst>
          </p:cNvPr>
          <p:cNvSpPr txBox="1"/>
          <p:nvPr userDrawn="1"/>
        </p:nvSpPr>
        <p:spPr>
          <a:xfrm>
            <a:off x="6712747" y="6426382"/>
            <a:ext cx="5317225" cy="307777"/>
          </a:xfrm>
          <a:prstGeom prst="rect">
            <a:avLst/>
          </a:prstGeom>
          <a:noFill/>
        </p:spPr>
        <p:txBody>
          <a:bodyPr wrap="square" rtlCol="0">
            <a:spAutoFit/>
          </a:bodyPr>
          <a:lstStyle/>
          <a:p>
            <a:pPr algn="r"/>
            <a:r>
              <a:rPr lang="it-IT" sz="1400" dirty="0">
                <a:solidFill>
                  <a:schemeClr val="bg1">
                    <a:alpha val="50000"/>
                  </a:schemeClr>
                </a:solidFill>
                <a:latin typeface="Titillium" pitchFamily="2" charset="77"/>
              </a:rPr>
              <a:t>Missione 4 </a:t>
            </a:r>
            <a:r>
              <a:rPr lang="it-IT" sz="1400" b="1" dirty="0">
                <a:solidFill>
                  <a:schemeClr val="bg1">
                    <a:alpha val="50000"/>
                  </a:schemeClr>
                </a:solidFill>
                <a:latin typeface="Titillium" pitchFamily="2" charset="77"/>
              </a:rPr>
              <a:t>• Istruzione e Ricerca </a:t>
            </a:r>
            <a:endParaRPr lang="it-IT" sz="1400" dirty="0">
              <a:solidFill>
                <a:schemeClr val="bg1">
                  <a:alpha val="50000"/>
                </a:schemeClr>
              </a:solidFill>
              <a:latin typeface="Titillium" pitchFamily="2" charset="77"/>
            </a:endParaRPr>
          </a:p>
        </p:txBody>
      </p:sp>
      <p:pic>
        <p:nvPicPr>
          <p:cNvPr id="9" name="Immagine 8" descr="Immagine che contiene Elementi grafici, cartone animato, clipart, design&#10;&#10;Descrizione generata automaticamente">
            <a:extLst>
              <a:ext uri="{FF2B5EF4-FFF2-40B4-BE49-F238E27FC236}">
                <a16:creationId xmlns:a16="http://schemas.microsoft.com/office/drawing/2014/main" id="{3ED4C73A-543D-26AE-C321-398EE15C917E}"/>
              </a:ext>
            </a:extLst>
          </p:cNvPr>
          <p:cNvPicPr>
            <a:picLocks noChangeAspect="1"/>
          </p:cNvPicPr>
          <p:nvPr userDrawn="1"/>
        </p:nvPicPr>
        <p:blipFill rotWithShape="1">
          <a:blip r:embed="rId3">
            <a:alphaModFix amt="11000"/>
            <a:extLst>
              <a:ext uri="{28A0092B-C50C-407E-A947-70E740481C1C}">
                <a14:useLocalDpi xmlns:a14="http://schemas.microsoft.com/office/drawing/2010/main" val="0"/>
              </a:ext>
            </a:extLst>
          </a:blip>
          <a:srcRect r="47611"/>
          <a:stretch/>
        </p:blipFill>
        <p:spPr>
          <a:xfrm>
            <a:off x="9508045" y="1154969"/>
            <a:ext cx="2683955" cy="5088378"/>
          </a:xfrm>
          <a:prstGeom prst="rect">
            <a:avLst/>
          </a:prstGeom>
        </p:spPr>
      </p:pic>
    </p:spTree>
    <p:extLst>
      <p:ext uri="{BB962C8B-B14F-4D97-AF65-F5344CB8AC3E}">
        <p14:creationId xmlns:p14="http://schemas.microsoft.com/office/powerpoint/2010/main" val="2825917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F67D12-C271-44F1-A874-5C28BCD38B1E}"/>
              </a:ext>
            </a:extLst>
          </p:cNvPr>
          <p:cNvSpPr>
            <a:spLocks noGrp="1"/>
          </p:cNvSpPr>
          <p:nvPr>
            <p:ph type="dt" sz="half" idx="10"/>
          </p:nvPr>
        </p:nvSpPr>
        <p:spPr/>
        <p:txBody>
          <a:bodyPr/>
          <a:lstStyle/>
          <a:p>
            <a:fld id="{C3A2CE4C-2805-4E3E-AF65-4896882F519E}" type="datetimeFigureOut">
              <a:rPr lang="it-IT" smtClean="0"/>
              <a:t>18/11/2024</a:t>
            </a:fld>
            <a:endParaRPr lang="it-IT"/>
          </a:p>
        </p:txBody>
      </p:sp>
      <p:sp>
        <p:nvSpPr>
          <p:cNvPr id="4" name="Slide Number Placeholder 3">
            <a:extLst>
              <a:ext uri="{FF2B5EF4-FFF2-40B4-BE49-F238E27FC236}">
                <a16:creationId xmlns:a16="http://schemas.microsoft.com/office/drawing/2014/main" id="{20351582-F7D0-499A-8765-179B26F43FDD}"/>
              </a:ext>
            </a:extLst>
          </p:cNvPr>
          <p:cNvSpPr>
            <a:spLocks noGrp="1"/>
          </p:cNvSpPr>
          <p:nvPr>
            <p:ph type="sldNum" sz="quarter" idx="12"/>
          </p:nvPr>
        </p:nvSpPr>
        <p:spPr/>
        <p:txBody>
          <a:bodyPr/>
          <a:lstStyle/>
          <a:p>
            <a:fld id="{9B13B172-409A-48BF-92CD-9E808051E234}" type="slidenum">
              <a:rPr lang="it-IT" smtClean="0"/>
              <a:t>‹N›</a:t>
            </a:fld>
            <a:endParaRPr lang="it-IT"/>
          </a:p>
        </p:txBody>
      </p:sp>
      <p:pic>
        <p:nvPicPr>
          <p:cNvPr id="6" name="Immagine 5">
            <a:extLst>
              <a:ext uri="{FF2B5EF4-FFF2-40B4-BE49-F238E27FC236}">
                <a16:creationId xmlns:a16="http://schemas.microsoft.com/office/drawing/2014/main" id="{9805036B-817D-1D61-F242-FCD16A66CB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19173" y="269567"/>
            <a:ext cx="813917" cy="650761"/>
          </a:xfrm>
          <a:prstGeom prst="rect">
            <a:avLst/>
          </a:prstGeom>
        </p:spPr>
      </p:pic>
      <p:sp>
        <p:nvSpPr>
          <p:cNvPr id="5" name="CasellaDiTesto 4">
            <a:extLst>
              <a:ext uri="{FF2B5EF4-FFF2-40B4-BE49-F238E27FC236}">
                <a16:creationId xmlns:a16="http://schemas.microsoft.com/office/drawing/2014/main" id="{29875C6D-96A3-DDFC-0B04-494A1783F9C5}"/>
              </a:ext>
            </a:extLst>
          </p:cNvPr>
          <p:cNvSpPr txBox="1"/>
          <p:nvPr userDrawn="1"/>
        </p:nvSpPr>
        <p:spPr>
          <a:xfrm>
            <a:off x="6712747" y="6426382"/>
            <a:ext cx="5317225" cy="307777"/>
          </a:xfrm>
          <a:prstGeom prst="rect">
            <a:avLst/>
          </a:prstGeom>
          <a:noFill/>
        </p:spPr>
        <p:txBody>
          <a:bodyPr wrap="square" rtlCol="0">
            <a:spAutoFit/>
          </a:bodyPr>
          <a:lstStyle/>
          <a:p>
            <a:pPr algn="r"/>
            <a:r>
              <a:rPr lang="it-IT" sz="1400" dirty="0">
                <a:solidFill>
                  <a:schemeClr val="bg1">
                    <a:alpha val="50000"/>
                  </a:schemeClr>
                </a:solidFill>
                <a:latin typeface="Titillium" pitchFamily="2" charset="77"/>
              </a:rPr>
              <a:t>Missione 4 </a:t>
            </a:r>
            <a:r>
              <a:rPr lang="it-IT" sz="1400" b="1" dirty="0">
                <a:solidFill>
                  <a:schemeClr val="bg1">
                    <a:alpha val="50000"/>
                  </a:schemeClr>
                </a:solidFill>
                <a:latin typeface="Titillium" pitchFamily="2" charset="77"/>
              </a:rPr>
              <a:t>• Istruzione e Ricerca </a:t>
            </a:r>
            <a:endParaRPr lang="it-IT" sz="1400" dirty="0">
              <a:solidFill>
                <a:schemeClr val="bg1">
                  <a:alpha val="50000"/>
                </a:schemeClr>
              </a:solidFill>
              <a:latin typeface="Titillium" pitchFamily="2" charset="77"/>
            </a:endParaRPr>
          </a:p>
        </p:txBody>
      </p:sp>
    </p:spTree>
    <p:extLst>
      <p:ext uri="{BB962C8B-B14F-4D97-AF65-F5344CB8AC3E}">
        <p14:creationId xmlns:p14="http://schemas.microsoft.com/office/powerpoint/2010/main" val="723981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olo e contenuto">
  <p:cSld name="Titolo e contenuto">
    <p:spTree>
      <p:nvGrpSpPr>
        <p:cNvPr id="1" name="Shape 27"/>
        <p:cNvGrpSpPr/>
        <p:nvPr/>
      </p:nvGrpSpPr>
      <p:grpSpPr>
        <a:xfrm>
          <a:off x="0" y="0"/>
          <a:ext cx="0" cy="0"/>
          <a:chOff x="0" y="0"/>
          <a:chExt cx="0" cy="0"/>
        </a:xfrm>
      </p:grpSpPr>
      <p:sp>
        <p:nvSpPr>
          <p:cNvPr id="28" name="Google Shape;28;p6"/>
          <p:cNvSpPr txBox="1">
            <a:spLocks noGrp="1"/>
          </p:cNvSpPr>
          <p:nvPr>
            <p:ph type="body" idx="1"/>
          </p:nvPr>
        </p:nvSpPr>
        <p:spPr>
          <a:xfrm>
            <a:off x="838200" y="1554518"/>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it-IT" smtClean="0"/>
              <a:pPr/>
              <a:t>‹N›</a:t>
            </a:fld>
            <a:endParaRPr lang="it-IT"/>
          </a:p>
        </p:txBody>
      </p:sp>
      <p:pic>
        <p:nvPicPr>
          <p:cNvPr id="32" name="Google Shape;32;p6" descr="Immagine che contiene testo&#10;&#10;Descrizione generata automaticamente"/>
          <p:cNvPicPr preferRelativeResize="0"/>
          <p:nvPr/>
        </p:nvPicPr>
        <p:blipFill rotWithShape="1">
          <a:blip r:embed="rId2">
            <a:alphaModFix/>
          </a:blip>
          <a:srcRect/>
          <a:stretch/>
        </p:blipFill>
        <p:spPr>
          <a:xfrm>
            <a:off x="8610600" y="6176964"/>
            <a:ext cx="3200400" cy="499473"/>
          </a:xfrm>
          <a:prstGeom prst="rect">
            <a:avLst/>
          </a:prstGeom>
          <a:noFill/>
          <a:ln>
            <a:noFill/>
          </a:ln>
        </p:spPr>
      </p:pic>
      <p:pic>
        <p:nvPicPr>
          <p:cNvPr id="33" name="Google Shape;33;p6" descr="Immagine che contiene chiave&#10;&#10;Descrizione generata automaticamente"/>
          <p:cNvPicPr preferRelativeResize="0"/>
          <p:nvPr/>
        </p:nvPicPr>
        <p:blipFill rotWithShape="1">
          <a:blip r:embed="rId3">
            <a:alphaModFix/>
          </a:blip>
          <a:srcRect/>
          <a:stretch/>
        </p:blipFill>
        <p:spPr>
          <a:xfrm>
            <a:off x="107182" y="6056022"/>
            <a:ext cx="2594893" cy="741355"/>
          </a:xfrm>
          <a:prstGeom prst="rect">
            <a:avLst/>
          </a:prstGeom>
          <a:noFill/>
          <a:ln>
            <a:noFill/>
          </a:ln>
        </p:spPr>
      </p:pic>
    </p:spTree>
    <p:extLst>
      <p:ext uri="{BB962C8B-B14F-4D97-AF65-F5344CB8AC3E}">
        <p14:creationId xmlns:p14="http://schemas.microsoft.com/office/powerpoint/2010/main" val="2219978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838A3F9A-B0DF-455D-9D22-F973C5829AD4}"/>
              </a:ext>
            </a:extLst>
          </p:cNvPr>
          <p:cNvPicPr>
            <a:picLocks noChangeAspect="1"/>
          </p:cNvPicPr>
          <p:nvPr userDrawn="1"/>
        </p:nvPicPr>
        <p:blipFill>
          <a:blip r:embed="rId9"/>
          <a:stretch>
            <a:fillRect/>
          </a:stretch>
        </p:blipFill>
        <p:spPr>
          <a:xfrm>
            <a:off x="0" y="6352350"/>
            <a:ext cx="12192000" cy="520700"/>
          </a:xfrm>
          <a:prstGeom prst="rect">
            <a:avLst/>
          </a:prstGeom>
        </p:spPr>
      </p:pic>
      <p:pic>
        <p:nvPicPr>
          <p:cNvPr id="7" name="Immagine 21">
            <a:extLst>
              <a:ext uri="{FF2B5EF4-FFF2-40B4-BE49-F238E27FC236}">
                <a16:creationId xmlns:a16="http://schemas.microsoft.com/office/drawing/2014/main" id="{05C8ED0B-EDF3-4C3A-92D1-A4F9DD64EA11}"/>
              </a:ext>
            </a:extLst>
          </p:cNvPr>
          <p:cNvPicPr>
            <a:picLocks noChangeAspect="1"/>
          </p:cNvPicPr>
          <p:nvPr userDrawn="1"/>
        </p:nvPicPr>
        <p:blipFill>
          <a:blip r:embed="rId10"/>
          <a:stretch>
            <a:fillRect/>
          </a:stretch>
        </p:blipFill>
        <p:spPr>
          <a:xfrm>
            <a:off x="0" y="-25841"/>
            <a:ext cx="12192000" cy="1219200"/>
          </a:xfrm>
          <a:prstGeom prst="rect">
            <a:avLst/>
          </a:prstGeom>
        </p:spPr>
      </p:pic>
      <p:sp>
        <p:nvSpPr>
          <p:cNvPr id="2" name="Title Placeholder 1">
            <a:extLst>
              <a:ext uri="{FF2B5EF4-FFF2-40B4-BE49-F238E27FC236}">
                <a16:creationId xmlns:a16="http://schemas.microsoft.com/office/drawing/2014/main" id="{C15A10E0-2D6B-4598-95E9-DAF7E2001CCC}"/>
              </a:ext>
            </a:extLst>
          </p:cNvPr>
          <p:cNvSpPr>
            <a:spLocks noGrp="1"/>
          </p:cNvSpPr>
          <p:nvPr>
            <p:ph type="title"/>
          </p:nvPr>
        </p:nvSpPr>
        <p:spPr>
          <a:xfrm>
            <a:off x="838200" y="1335636"/>
            <a:ext cx="10515600" cy="780114"/>
          </a:xfrm>
          <a:prstGeom prst="rect">
            <a:avLst/>
          </a:prstGeom>
        </p:spPr>
        <p:txBody>
          <a:bodyPr vert="horz" lIns="91440" tIns="45720" rIns="91440" bIns="45720" rtlCol="0" anchor="t">
            <a:normAutofit/>
          </a:bodyPr>
          <a:lstStyle/>
          <a:p>
            <a:r>
              <a:rPr lang="it-IT"/>
              <a:t>Fare clic per modificare lo stile del titolo dello schema</a:t>
            </a:r>
            <a:endParaRPr lang="it-IT" dirty="0"/>
          </a:p>
        </p:txBody>
      </p:sp>
      <p:sp>
        <p:nvSpPr>
          <p:cNvPr id="3" name="Text Placeholder 2">
            <a:extLst>
              <a:ext uri="{FF2B5EF4-FFF2-40B4-BE49-F238E27FC236}">
                <a16:creationId xmlns:a16="http://schemas.microsoft.com/office/drawing/2014/main" id="{5AD6820F-9E8E-47CA-AD4E-6E99B9E0B8A8}"/>
              </a:ext>
            </a:extLst>
          </p:cNvPr>
          <p:cNvSpPr>
            <a:spLocks noGrp="1"/>
          </p:cNvSpPr>
          <p:nvPr>
            <p:ph type="body" idx="1"/>
          </p:nvPr>
        </p:nvSpPr>
        <p:spPr>
          <a:xfrm>
            <a:off x="838200" y="2291137"/>
            <a:ext cx="10515600" cy="3885826"/>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
        <p:nvSpPr>
          <p:cNvPr id="4" name="Date Placeholder 3">
            <a:extLst>
              <a:ext uri="{FF2B5EF4-FFF2-40B4-BE49-F238E27FC236}">
                <a16:creationId xmlns:a16="http://schemas.microsoft.com/office/drawing/2014/main" id="{65169399-BC99-4040-8272-2E03FED919DC}"/>
              </a:ext>
            </a:extLst>
          </p:cNvPr>
          <p:cNvSpPr>
            <a:spLocks noGrp="1"/>
          </p:cNvSpPr>
          <p:nvPr>
            <p:ph type="dt" sz="half" idx="2"/>
          </p:nvPr>
        </p:nvSpPr>
        <p:spPr>
          <a:xfrm>
            <a:off x="838200" y="6430138"/>
            <a:ext cx="2743200" cy="365125"/>
          </a:xfrm>
          <a:prstGeom prst="rect">
            <a:avLst/>
          </a:prstGeom>
        </p:spPr>
        <p:txBody>
          <a:bodyPr vert="horz" lIns="91440" tIns="45720" rIns="91440" bIns="45720" rtlCol="0" anchor="ctr"/>
          <a:lstStyle>
            <a:lvl1pPr algn="l">
              <a:defRPr lang="it-IT" sz="1400" kern="1200" smtClean="0">
                <a:solidFill>
                  <a:schemeClr val="bg1">
                    <a:alpha val="50000"/>
                  </a:schemeClr>
                </a:solidFill>
                <a:latin typeface="Titillium" pitchFamily="2" charset="77"/>
                <a:ea typeface="+mn-ea"/>
                <a:cs typeface="+mn-cs"/>
              </a:defRPr>
            </a:lvl1pPr>
          </a:lstStyle>
          <a:p>
            <a:r>
              <a:rPr lang="it-IT" dirty="0"/>
              <a:t>Nome beneficiario</a:t>
            </a:r>
          </a:p>
        </p:txBody>
      </p:sp>
      <p:sp>
        <p:nvSpPr>
          <p:cNvPr id="5" name="Footer Placeholder 4">
            <a:extLst>
              <a:ext uri="{FF2B5EF4-FFF2-40B4-BE49-F238E27FC236}">
                <a16:creationId xmlns:a16="http://schemas.microsoft.com/office/drawing/2014/main" id="{4937EE08-80FA-4652-929B-0973683787A9}"/>
              </a:ext>
            </a:extLst>
          </p:cNvPr>
          <p:cNvSpPr>
            <a:spLocks noGrp="1"/>
          </p:cNvSpPr>
          <p:nvPr>
            <p:ph type="ftr" sz="quarter" idx="3"/>
          </p:nvPr>
        </p:nvSpPr>
        <p:spPr>
          <a:xfrm>
            <a:off x="8610600" y="6430138"/>
            <a:ext cx="2743200" cy="365125"/>
          </a:xfrm>
          <a:prstGeom prst="rect">
            <a:avLst/>
          </a:prstGeom>
        </p:spPr>
        <p:txBody>
          <a:bodyPr vert="horz" lIns="91440" tIns="45720" rIns="91440" bIns="45720" rtlCol="0" anchor="ctr"/>
          <a:lstStyle>
            <a:lvl1pPr algn="r">
              <a:defRPr lang="it-IT" sz="1400" kern="1200" smtClean="0">
                <a:solidFill>
                  <a:schemeClr val="bg1">
                    <a:alpha val="50000"/>
                  </a:schemeClr>
                </a:solidFill>
                <a:latin typeface="Titillium" pitchFamily="2" charset="77"/>
                <a:ea typeface="+mn-ea"/>
                <a:cs typeface="+mn-cs"/>
              </a:defRPr>
            </a:lvl1pPr>
          </a:lstStyle>
          <a:p>
            <a:r>
              <a:rPr lang="it-IT"/>
              <a:t>Missione 4 • Istruzione e Ricerca </a:t>
            </a:r>
            <a:endParaRPr lang="it-IT" dirty="0"/>
          </a:p>
        </p:txBody>
      </p:sp>
      <p:sp>
        <p:nvSpPr>
          <p:cNvPr id="6" name="Slide Number Placeholder 5">
            <a:extLst>
              <a:ext uri="{FF2B5EF4-FFF2-40B4-BE49-F238E27FC236}">
                <a16:creationId xmlns:a16="http://schemas.microsoft.com/office/drawing/2014/main" id="{C90B07AC-22DD-4854-AF1C-98DD868E264E}"/>
              </a:ext>
            </a:extLst>
          </p:cNvPr>
          <p:cNvSpPr>
            <a:spLocks noGrp="1"/>
          </p:cNvSpPr>
          <p:nvPr>
            <p:ph type="sldNum" sz="quarter" idx="4"/>
          </p:nvPr>
        </p:nvSpPr>
        <p:spPr>
          <a:xfrm>
            <a:off x="4724400" y="6430138"/>
            <a:ext cx="2743200" cy="365125"/>
          </a:xfrm>
          <a:prstGeom prst="rect">
            <a:avLst/>
          </a:prstGeom>
        </p:spPr>
        <p:txBody>
          <a:bodyPr vert="horz" lIns="91440" tIns="45720" rIns="91440" bIns="45720" rtlCol="0" anchor="ctr"/>
          <a:lstStyle>
            <a:lvl1pPr algn="ctr">
              <a:defRPr lang="it-IT" sz="1400" kern="1200" smtClean="0">
                <a:solidFill>
                  <a:schemeClr val="bg1">
                    <a:alpha val="50000"/>
                  </a:schemeClr>
                </a:solidFill>
                <a:latin typeface="Titillium" pitchFamily="2" charset="77"/>
                <a:ea typeface="+mn-ea"/>
                <a:cs typeface="+mn-cs"/>
              </a:defRPr>
            </a:lvl1pPr>
          </a:lstStyle>
          <a:p>
            <a:fld id="{9B13B172-409A-48BF-92CD-9E808051E234}" type="slidenum">
              <a:rPr lang="it-IT" smtClean="0"/>
              <a:pPr/>
              <a:t>‹N›</a:t>
            </a:fld>
            <a:endParaRPr lang="it-IT" dirty="0"/>
          </a:p>
        </p:txBody>
      </p:sp>
    </p:spTree>
    <p:extLst>
      <p:ext uri="{BB962C8B-B14F-4D97-AF65-F5344CB8AC3E}">
        <p14:creationId xmlns:p14="http://schemas.microsoft.com/office/powerpoint/2010/main" val="3591437458"/>
      </p:ext>
    </p:extLst>
  </p:cSld>
  <p:clrMap bg1="lt1" tx1="dk1" bg2="lt2" tx2="dk2" accent1="accent1" accent2="accent2" accent3="accent3" accent4="accent4" accent5="accent5" accent6="accent6" hlink="hlink" folHlink="folHlink"/>
  <p:sldLayoutIdLst>
    <p:sldLayoutId id="2147483649" r:id="rId1"/>
    <p:sldLayoutId id="2147483653" r:id="rId2"/>
    <p:sldLayoutId id="2147483661" r:id="rId3"/>
    <p:sldLayoutId id="2147483654" r:id="rId4"/>
    <p:sldLayoutId id="2147483660" r:id="rId5"/>
    <p:sldLayoutId id="2147483655" r:id="rId6"/>
    <p:sldLayoutId id="2147483662" r:id="rId7"/>
  </p:sldLayoutIdLst>
  <p:txStyles>
    <p:titleStyle>
      <a:lvl1pPr marL="0" algn="l" defTabSz="914400" rtl="0" eaLnBrk="1" latinLnBrk="0" hangingPunct="1">
        <a:lnSpc>
          <a:spcPct val="90000"/>
        </a:lnSpc>
        <a:spcBef>
          <a:spcPct val="0"/>
        </a:spcBef>
        <a:buNone/>
        <a:defRPr lang="it-IT" sz="2800" b="1" kern="1200" dirty="0">
          <a:solidFill>
            <a:srgbClr val="B27F47"/>
          </a:solidFill>
          <a:latin typeface="Titillium Bd" pitchFamily="2" charset="77"/>
          <a:ea typeface="+mn-ea"/>
          <a:cs typeface="+mn-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800" kern="1200" dirty="0" smtClean="0">
          <a:solidFill>
            <a:schemeClr val="tx1"/>
          </a:solidFill>
          <a:effectLst/>
          <a:latin typeface="Titill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effectLst/>
          <a:latin typeface="Titill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Titill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Titill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it-IT" sz="1600" kern="1200" dirty="0">
          <a:solidFill>
            <a:schemeClr val="tx1"/>
          </a:solidFill>
          <a:effectLst/>
          <a:latin typeface="Titill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24.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22.png"/><Relationship Id="rId11" Type="http://schemas.openxmlformats.org/officeDocument/2006/relationships/image" Target="../media/image35.png"/><Relationship Id="rId5" Type="http://schemas.openxmlformats.org/officeDocument/2006/relationships/image" Target="../media/image30.svg"/><Relationship Id="rId15" Type="http://schemas.openxmlformats.org/officeDocument/2006/relationships/image" Target="../media/image39.png"/><Relationship Id="rId10" Type="http://schemas.openxmlformats.org/officeDocument/2006/relationships/image" Target="../media/image34.png"/><Relationship Id="rId4" Type="http://schemas.openxmlformats.org/officeDocument/2006/relationships/image" Target="../media/image29.png"/><Relationship Id="rId9" Type="http://schemas.openxmlformats.org/officeDocument/2006/relationships/image" Target="../media/image33.png"/><Relationship Id="rId14" Type="http://schemas.openxmlformats.org/officeDocument/2006/relationships/image" Target="../media/image3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18" Type="http://schemas.openxmlformats.org/officeDocument/2006/relationships/image" Target="../media/image52.png"/><Relationship Id="rId3" Type="http://schemas.openxmlformats.org/officeDocument/2006/relationships/image" Target="../media/image40.png"/><Relationship Id="rId21" Type="http://schemas.openxmlformats.org/officeDocument/2006/relationships/image" Target="../media/image55.png"/><Relationship Id="rId7" Type="http://schemas.openxmlformats.org/officeDocument/2006/relationships/image" Target="../media/image30.svg"/><Relationship Id="rId12" Type="http://schemas.openxmlformats.org/officeDocument/2006/relationships/image" Target="../media/image46.png"/><Relationship Id="rId17" Type="http://schemas.openxmlformats.org/officeDocument/2006/relationships/image" Target="../media/image51.png"/><Relationship Id="rId2" Type="http://schemas.openxmlformats.org/officeDocument/2006/relationships/notesSlide" Target="../notesSlides/notesSlide6.xml"/><Relationship Id="rId16" Type="http://schemas.openxmlformats.org/officeDocument/2006/relationships/image" Target="../media/image50.png"/><Relationship Id="rId20" Type="http://schemas.openxmlformats.org/officeDocument/2006/relationships/image" Target="../media/image54.jpg"/><Relationship Id="rId1" Type="http://schemas.openxmlformats.org/officeDocument/2006/relationships/slideLayout" Target="../slideLayouts/slideLayout6.xml"/><Relationship Id="rId6" Type="http://schemas.openxmlformats.org/officeDocument/2006/relationships/image" Target="../media/image29.png"/><Relationship Id="rId11" Type="http://schemas.openxmlformats.org/officeDocument/2006/relationships/image" Target="../media/image45.jpg"/><Relationship Id="rId5" Type="http://schemas.openxmlformats.org/officeDocument/2006/relationships/image" Target="../media/image41.png"/><Relationship Id="rId15" Type="http://schemas.openxmlformats.org/officeDocument/2006/relationships/image" Target="../media/image49.png"/><Relationship Id="rId10" Type="http://schemas.openxmlformats.org/officeDocument/2006/relationships/image" Target="../media/image44.jpg"/><Relationship Id="rId19" Type="http://schemas.openxmlformats.org/officeDocument/2006/relationships/image" Target="../media/image53.png"/><Relationship Id="rId4" Type="http://schemas.openxmlformats.org/officeDocument/2006/relationships/image" Target="../media/image24.png"/><Relationship Id="rId9" Type="http://schemas.openxmlformats.org/officeDocument/2006/relationships/image" Target="../media/image43.jpg"/><Relationship Id="rId14" Type="http://schemas.openxmlformats.org/officeDocument/2006/relationships/image" Target="../media/image48.png"/><Relationship Id="rId22" Type="http://schemas.openxmlformats.org/officeDocument/2006/relationships/image" Target="../media/image56.png"/></Relationships>
</file>

<file path=ppt/slides/_rels/slide1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jpeg"/><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CCC7D-5E06-47A8-A7BC-3298CBC83031}"/>
              </a:ext>
            </a:extLst>
          </p:cNvPr>
          <p:cNvSpPr>
            <a:spLocks noGrp="1"/>
          </p:cNvSpPr>
          <p:nvPr>
            <p:ph type="ctrTitle"/>
          </p:nvPr>
        </p:nvSpPr>
        <p:spPr>
          <a:xfrm>
            <a:off x="190708" y="1536757"/>
            <a:ext cx="4795570" cy="1442881"/>
          </a:xfrm>
        </p:spPr>
        <p:txBody>
          <a:bodyPr/>
          <a:lstStyle/>
          <a:p>
            <a:endParaRPr lang="it-IT" dirty="0"/>
          </a:p>
        </p:txBody>
      </p:sp>
      <p:sp>
        <p:nvSpPr>
          <p:cNvPr id="3" name="Subtitle 2">
            <a:extLst>
              <a:ext uri="{FF2B5EF4-FFF2-40B4-BE49-F238E27FC236}">
                <a16:creationId xmlns:a16="http://schemas.microsoft.com/office/drawing/2014/main" id="{350F7673-4CDE-4739-943F-69412A824714}"/>
              </a:ext>
            </a:extLst>
          </p:cNvPr>
          <p:cNvSpPr>
            <a:spLocks noGrp="1"/>
          </p:cNvSpPr>
          <p:nvPr>
            <p:ph type="subTitle" idx="1"/>
          </p:nvPr>
        </p:nvSpPr>
        <p:spPr>
          <a:xfrm>
            <a:off x="476457" y="3598763"/>
            <a:ext cx="3795445" cy="1655762"/>
          </a:xfrm>
        </p:spPr>
        <p:txBody>
          <a:bodyPr/>
          <a:lstStyle/>
          <a:p>
            <a:endParaRPr lang="it-IT" dirty="0"/>
          </a:p>
        </p:txBody>
      </p:sp>
      <p:sp>
        <p:nvSpPr>
          <p:cNvPr id="5" name="Content Placeholder 4">
            <a:extLst>
              <a:ext uri="{FF2B5EF4-FFF2-40B4-BE49-F238E27FC236}">
                <a16:creationId xmlns:a16="http://schemas.microsoft.com/office/drawing/2014/main" id="{F18DD676-B753-4CB8-A8F7-2BEFC134999E}"/>
              </a:ext>
            </a:extLst>
          </p:cNvPr>
          <p:cNvSpPr>
            <a:spLocks noGrp="1"/>
          </p:cNvSpPr>
          <p:nvPr>
            <p:ph sz="quarter" idx="14"/>
          </p:nvPr>
        </p:nvSpPr>
        <p:spPr>
          <a:xfrm>
            <a:off x="476459" y="5711808"/>
            <a:ext cx="3795444" cy="482600"/>
          </a:xfrm>
        </p:spPr>
        <p:txBody>
          <a:bodyPr/>
          <a:lstStyle/>
          <a:p>
            <a:endParaRPr lang="it-IT" dirty="0"/>
          </a:p>
        </p:txBody>
      </p:sp>
    </p:spTree>
    <p:extLst>
      <p:ext uri="{BB962C8B-B14F-4D97-AF65-F5344CB8AC3E}">
        <p14:creationId xmlns:p14="http://schemas.microsoft.com/office/powerpoint/2010/main" val="24168926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85;p2">
            <a:extLst>
              <a:ext uri="{FF2B5EF4-FFF2-40B4-BE49-F238E27FC236}">
                <a16:creationId xmlns:a16="http://schemas.microsoft.com/office/drawing/2014/main" id="{ABEA5682-BAAD-7C84-9438-056EE16EAD0E}"/>
              </a:ext>
            </a:extLst>
          </p:cNvPr>
          <p:cNvSpPr txBox="1">
            <a:spLocks/>
          </p:cNvSpPr>
          <p:nvPr/>
        </p:nvSpPr>
        <p:spPr>
          <a:xfrm>
            <a:off x="1371554" y="1028459"/>
            <a:ext cx="9104301" cy="711081"/>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dk1"/>
              </a:buClr>
              <a:buSzPts val="3200"/>
              <a:buFont typeface="Calibri"/>
              <a:buNone/>
            </a:pPr>
            <a:r>
              <a:rPr lang="it-IT" sz="2800" b="1" dirty="0"/>
              <a:t>F</a:t>
            </a:r>
            <a:r>
              <a:rPr lang="en-US" sz="2800" b="1" dirty="0"/>
              <a:t>OSSR added value</a:t>
            </a:r>
            <a:endParaRPr lang="en-US" sz="2800" dirty="0"/>
          </a:p>
        </p:txBody>
      </p:sp>
      <p:sp>
        <p:nvSpPr>
          <p:cNvPr id="3" name="Google Shape;237;p6">
            <a:extLst>
              <a:ext uri="{FF2B5EF4-FFF2-40B4-BE49-F238E27FC236}">
                <a16:creationId xmlns:a16="http://schemas.microsoft.com/office/drawing/2014/main" id="{4AC95F3A-6982-1684-E54C-4698B9BF938A}"/>
              </a:ext>
            </a:extLst>
          </p:cNvPr>
          <p:cNvSpPr txBox="1"/>
          <p:nvPr/>
        </p:nvSpPr>
        <p:spPr>
          <a:xfrm>
            <a:off x="609421" y="1722459"/>
            <a:ext cx="7466775" cy="1815841"/>
          </a:xfrm>
          <a:prstGeom prst="rect">
            <a:avLst/>
          </a:prstGeom>
          <a:noFill/>
          <a:ln>
            <a:noFill/>
          </a:ln>
        </p:spPr>
        <p:txBody>
          <a:bodyPr spcFirstLastPara="1" wrap="square" lIns="91425" tIns="45700" rIns="91425" bIns="45700" anchor="t" anchorCtr="0">
            <a:spAutoFit/>
          </a:bodyPr>
          <a:lstStyle/>
          <a:p>
            <a:pPr algn="just"/>
            <a:r>
              <a:rPr lang="en-US" sz="1400" dirty="0">
                <a:solidFill>
                  <a:schemeClr val="dk1"/>
                </a:solidFill>
                <a:latin typeface="Arial"/>
                <a:ea typeface="Arial"/>
                <a:cs typeface="Arial"/>
                <a:sym typeface="Arial"/>
              </a:rPr>
              <a:t>The importance of </a:t>
            </a:r>
            <a:r>
              <a:rPr lang="en-US" sz="1400" b="1" dirty="0">
                <a:solidFill>
                  <a:schemeClr val="dk1"/>
                </a:solidFill>
                <a:latin typeface="Arial"/>
                <a:ea typeface="Arial"/>
                <a:cs typeface="Arial"/>
                <a:sym typeface="Arial"/>
              </a:rPr>
              <a:t>creating linkages and synergies between RIs</a:t>
            </a:r>
            <a:r>
              <a:rPr lang="en-US" sz="1400" dirty="0">
                <a:solidFill>
                  <a:schemeClr val="dk1"/>
                </a:solidFill>
                <a:latin typeface="Arial"/>
                <a:ea typeface="Arial"/>
                <a:cs typeface="Arial"/>
                <a:sym typeface="Arial"/>
              </a:rPr>
              <a:t> dealing with social sciences is not new. </a:t>
            </a:r>
            <a:endParaRPr sz="1400" dirty="0"/>
          </a:p>
          <a:p>
            <a:pPr algn="just"/>
            <a:endParaRPr sz="1400" dirty="0">
              <a:solidFill>
                <a:schemeClr val="dk1"/>
              </a:solidFill>
              <a:latin typeface="Arial"/>
              <a:ea typeface="Arial"/>
              <a:cs typeface="Arial"/>
              <a:sym typeface="Arial"/>
            </a:endParaRPr>
          </a:p>
          <a:p>
            <a:pPr algn="just"/>
            <a:r>
              <a:rPr lang="en-US" sz="1400" dirty="0">
                <a:solidFill>
                  <a:schemeClr val="dk1"/>
                </a:solidFill>
                <a:latin typeface="Arial"/>
                <a:ea typeface="Arial"/>
                <a:cs typeface="Arial"/>
                <a:sym typeface="Arial"/>
              </a:rPr>
              <a:t>The most relevant experiences of creating integration between different European RIs can be related to the initiatives:</a:t>
            </a:r>
            <a:endParaRPr sz="1400" dirty="0"/>
          </a:p>
          <a:p>
            <a:pPr marL="285750" indent="-285750" algn="just">
              <a:buClr>
                <a:schemeClr val="dk1"/>
              </a:buClr>
              <a:buSzPts val="1700"/>
              <a:buFont typeface="Arial"/>
              <a:buChar char="•"/>
            </a:pPr>
            <a:r>
              <a:rPr lang="en-US" sz="1400" dirty="0">
                <a:solidFill>
                  <a:schemeClr val="dk1"/>
                </a:solidFill>
                <a:latin typeface="Arial"/>
                <a:ea typeface="Arial"/>
                <a:cs typeface="Arial"/>
                <a:sym typeface="Arial"/>
              </a:rPr>
              <a:t>Social Sciences &amp; Humanities Open Cloud (SSHOC) Project;</a:t>
            </a:r>
            <a:endParaRPr sz="1400" dirty="0"/>
          </a:p>
          <a:p>
            <a:pPr marL="285750" indent="-285750" algn="just">
              <a:buClr>
                <a:schemeClr val="dk1"/>
              </a:buClr>
              <a:buSzPts val="1700"/>
              <a:buFont typeface="Arial"/>
              <a:buChar char="•"/>
            </a:pPr>
            <a:r>
              <a:rPr lang="en-US" sz="1400" dirty="0">
                <a:solidFill>
                  <a:schemeClr val="dk1"/>
                </a:solidFill>
                <a:latin typeface="Arial"/>
                <a:ea typeface="Arial"/>
                <a:cs typeface="Arial"/>
                <a:sym typeface="Arial"/>
              </a:rPr>
              <a:t>Synergies for Europe’s Research Infrastructures in the Social Sciences (SERISS);</a:t>
            </a:r>
            <a:endParaRPr sz="1400" dirty="0"/>
          </a:p>
          <a:p>
            <a:pPr marL="285750" indent="-285750" algn="just">
              <a:buClr>
                <a:schemeClr val="dk1"/>
              </a:buClr>
              <a:buSzPts val="1700"/>
              <a:buFont typeface="Arial"/>
              <a:buChar char="•"/>
            </a:pPr>
            <a:r>
              <a:rPr lang="en-US" sz="1400" dirty="0">
                <a:solidFill>
                  <a:schemeClr val="dk1"/>
                </a:solidFill>
                <a:latin typeface="Arial"/>
                <a:ea typeface="Arial"/>
                <a:cs typeface="Arial"/>
                <a:sym typeface="Arial"/>
              </a:rPr>
              <a:t>European Open Science Cloud Initiative (EOSC).</a:t>
            </a:r>
            <a:endParaRPr sz="1400" dirty="0"/>
          </a:p>
        </p:txBody>
      </p:sp>
      <p:sp>
        <p:nvSpPr>
          <p:cNvPr id="5" name="Google Shape;238;p6">
            <a:extLst>
              <a:ext uri="{FF2B5EF4-FFF2-40B4-BE49-F238E27FC236}">
                <a16:creationId xmlns:a16="http://schemas.microsoft.com/office/drawing/2014/main" id="{162FA83C-2CDE-F35A-2C3B-5450053B8B66}"/>
              </a:ext>
            </a:extLst>
          </p:cNvPr>
          <p:cNvSpPr txBox="1"/>
          <p:nvPr/>
        </p:nvSpPr>
        <p:spPr>
          <a:xfrm>
            <a:off x="8741742" y="2292089"/>
            <a:ext cx="1741836" cy="1708120"/>
          </a:xfrm>
          <a:prstGeom prst="rect">
            <a:avLst/>
          </a:prstGeom>
          <a:noFill/>
          <a:ln>
            <a:noFill/>
          </a:ln>
        </p:spPr>
        <p:txBody>
          <a:bodyPr spcFirstLastPara="1" wrap="square" lIns="91425" tIns="45700" rIns="91425" bIns="45700" anchor="t" anchorCtr="0">
            <a:spAutoFit/>
          </a:bodyPr>
          <a:lstStyle/>
          <a:p>
            <a:pPr algn="ctr"/>
            <a:r>
              <a:rPr lang="en-US" sz="1500" dirty="0">
                <a:solidFill>
                  <a:schemeClr val="dk1"/>
                </a:solidFill>
                <a:latin typeface="Arial"/>
                <a:ea typeface="Arial"/>
                <a:cs typeface="Arial"/>
                <a:sym typeface="Arial"/>
              </a:rPr>
              <a:t>The </a:t>
            </a:r>
            <a:r>
              <a:rPr lang="en-US" sz="1500" b="1" dirty="0">
                <a:solidFill>
                  <a:schemeClr val="dk1"/>
                </a:solidFill>
                <a:latin typeface="Arial"/>
                <a:ea typeface="Arial"/>
                <a:cs typeface="Arial"/>
                <a:sym typeface="Arial"/>
              </a:rPr>
              <a:t>additional value of FOSSR</a:t>
            </a:r>
            <a:r>
              <a:rPr lang="en-US" sz="1500" dirty="0">
                <a:solidFill>
                  <a:schemeClr val="dk1"/>
                </a:solidFill>
                <a:latin typeface="Arial"/>
                <a:ea typeface="Arial"/>
                <a:cs typeface="Arial"/>
                <a:sym typeface="Arial"/>
              </a:rPr>
              <a:t> mainly rests in the creation of a network of the RIs in social sciences that </a:t>
            </a:r>
            <a:endParaRPr sz="1500" dirty="0"/>
          </a:p>
        </p:txBody>
      </p:sp>
      <p:sp>
        <p:nvSpPr>
          <p:cNvPr id="6" name="Google Shape;239;p6">
            <a:extLst>
              <a:ext uri="{FF2B5EF4-FFF2-40B4-BE49-F238E27FC236}">
                <a16:creationId xmlns:a16="http://schemas.microsoft.com/office/drawing/2014/main" id="{A2EDC1EB-9F69-5DED-E11A-699B5FB798F5}"/>
              </a:ext>
            </a:extLst>
          </p:cNvPr>
          <p:cNvSpPr/>
          <p:nvPr/>
        </p:nvSpPr>
        <p:spPr>
          <a:xfrm>
            <a:off x="3902884" y="3876759"/>
            <a:ext cx="1605615" cy="1054094"/>
          </a:xfrm>
          <a:custGeom>
            <a:avLst/>
            <a:gdLst/>
            <a:ahLst/>
            <a:cxnLst/>
            <a:rect l="l" t="t" r="r" b="b"/>
            <a:pathLst>
              <a:path w="1027" h="719" extrusionOk="0">
                <a:moveTo>
                  <a:pt x="406" y="567"/>
                </a:moveTo>
                <a:cubicBezTo>
                  <a:pt x="406" y="637"/>
                  <a:pt x="406" y="637"/>
                  <a:pt x="406" y="637"/>
                </a:cubicBezTo>
                <a:cubicBezTo>
                  <a:pt x="406" y="701"/>
                  <a:pt x="366" y="719"/>
                  <a:pt x="318" y="676"/>
                </a:cubicBezTo>
                <a:cubicBezTo>
                  <a:pt x="48" y="437"/>
                  <a:pt x="48" y="437"/>
                  <a:pt x="48" y="437"/>
                </a:cubicBezTo>
                <a:cubicBezTo>
                  <a:pt x="0" y="395"/>
                  <a:pt x="0" y="325"/>
                  <a:pt x="48" y="282"/>
                </a:cubicBezTo>
                <a:cubicBezTo>
                  <a:pt x="318" y="43"/>
                  <a:pt x="318" y="43"/>
                  <a:pt x="318" y="43"/>
                </a:cubicBezTo>
                <a:cubicBezTo>
                  <a:pt x="366" y="0"/>
                  <a:pt x="406" y="18"/>
                  <a:pt x="406" y="82"/>
                </a:cubicBezTo>
                <a:cubicBezTo>
                  <a:pt x="406" y="153"/>
                  <a:pt x="406" y="153"/>
                  <a:pt x="406" y="153"/>
                </a:cubicBezTo>
                <a:cubicBezTo>
                  <a:pt x="902" y="153"/>
                  <a:pt x="902" y="153"/>
                  <a:pt x="902" y="153"/>
                </a:cubicBezTo>
                <a:cubicBezTo>
                  <a:pt x="1027" y="357"/>
                  <a:pt x="1027" y="357"/>
                  <a:pt x="1027" y="357"/>
                </a:cubicBezTo>
                <a:cubicBezTo>
                  <a:pt x="898" y="567"/>
                  <a:pt x="898" y="567"/>
                  <a:pt x="898" y="567"/>
                </a:cubicBezTo>
                <a:lnTo>
                  <a:pt x="406" y="567"/>
                </a:lnTo>
                <a:close/>
              </a:path>
            </a:pathLst>
          </a:custGeom>
          <a:solidFill>
            <a:schemeClr val="accent2"/>
          </a:solidFill>
          <a:ln>
            <a:noFill/>
          </a:ln>
        </p:spPr>
        <p:txBody>
          <a:bodyPr spcFirstLastPara="1" wrap="square" lIns="91425" tIns="45700" rIns="91425" bIns="45700" anchor="t" anchorCtr="0">
            <a:noAutofit/>
          </a:bodyPr>
          <a:lstStyle/>
          <a:p>
            <a:endParaRPr>
              <a:solidFill>
                <a:schemeClr val="dk1"/>
              </a:solidFill>
              <a:latin typeface="Arial"/>
              <a:ea typeface="Arial"/>
              <a:cs typeface="Arial"/>
              <a:sym typeface="Arial"/>
            </a:endParaRPr>
          </a:p>
        </p:txBody>
      </p:sp>
      <p:sp>
        <p:nvSpPr>
          <p:cNvPr id="7" name="Google Shape;240;p6">
            <a:extLst>
              <a:ext uri="{FF2B5EF4-FFF2-40B4-BE49-F238E27FC236}">
                <a16:creationId xmlns:a16="http://schemas.microsoft.com/office/drawing/2014/main" id="{273DCE9A-C97A-137B-659A-126B221F2147}"/>
              </a:ext>
            </a:extLst>
          </p:cNvPr>
          <p:cNvSpPr/>
          <p:nvPr/>
        </p:nvSpPr>
        <p:spPr>
          <a:xfrm>
            <a:off x="6611008" y="4839858"/>
            <a:ext cx="1525861" cy="1048972"/>
          </a:xfrm>
          <a:custGeom>
            <a:avLst/>
            <a:gdLst/>
            <a:ahLst/>
            <a:cxnLst/>
            <a:rect l="l" t="t" r="r" b="b"/>
            <a:pathLst>
              <a:path w="1026" h="719" extrusionOk="0">
                <a:moveTo>
                  <a:pt x="620" y="567"/>
                </a:moveTo>
                <a:cubicBezTo>
                  <a:pt x="620" y="637"/>
                  <a:pt x="620" y="637"/>
                  <a:pt x="620" y="637"/>
                </a:cubicBezTo>
                <a:cubicBezTo>
                  <a:pt x="620" y="702"/>
                  <a:pt x="660" y="719"/>
                  <a:pt x="708" y="677"/>
                </a:cubicBezTo>
                <a:cubicBezTo>
                  <a:pt x="978" y="437"/>
                  <a:pt x="978" y="437"/>
                  <a:pt x="978" y="437"/>
                </a:cubicBezTo>
                <a:cubicBezTo>
                  <a:pt x="1026" y="395"/>
                  <a:pt x="1026" y="325"/>
                  <a:pt x="978" y="282"/>
                </a:cubicBezTo>
                <a:cubicBezTo>
                  <a:pt x="708" y="43"/>
                  <a:pt x="708" y="43"/>
                  <a:pt x="708" y="43"/>
                </a:cubicBezTo>
                <a:cubicBezTo>
                  <a:pt x="660" y="0"/>
                  <a:pt x="620" y="18"/>
                  <a:pt x="620" y="82"/>
                </a:cubicBezTo>
                <a:cubicBezTo>
                  <a:pt x="620" y="153"/>
                  <a:pt x="620" y="153"/>
                  <a:pt x="620" y="153"/>
                </a:cubicBezTo>
                <a:cubicBezTo>
                  <a:pt x="124" y="153"/>
                  <a:pt x="124" y="153"/>
                  <a:pt x="124" y="153"/>
                </a:cubicBezTo>
                <a:cubicBezTo>
                  <a:pt x="0" y="357"/>
                  <a:pt x="0" y="357"/>
                  <a:pt x="0" y="357"/>
                </a:cubicBezTo>
                <a:cubicBezTo>
                  <a:pt x="128" y="567"/>
                  <a:pt x="128" y="567"/>
                  <a:pt x="128" y="567"/>
                </a:cubicBezTo>
                <a:lnTo>
                  <a:pt x="620" y="567"/>
                </a:lnTo>
                <a:close/>
              </a:path>
            </a:pathLst>
          </a:custGeom>
          <a:gradFill>
            <a:gsLst>
              <a:gs pos="0">
                <a:schemeClr val="accent3"/>
              </a:gs>
              <a:gs pos="100000">
                <a:srgbClr val="316756"/>
              </a:gs>
            </a:gsLst>
            <a:lin ang="10800000" scaled="0"/>
          </a:gradFill>
          <a:ln>
            <a:noFill/>
          </a:ln>
        </p:spPr>
        <p:txBody>
          <a:bodyPr spcFirstLastPara="1" wrap="square" lIns="91425" tIns="45700" rIns="91425" bIns="45700" anchor="t" anchorCtr="0">
            <a:noAutofit/>
          </a:bodyPr>
          <a:lstStyle/>
          <a:p>
            <a:endParaRPr>
              <a:solidFill>
                <a:schemeClr val="dk1"/>
              </a:solidFill>
              <a:latin typeface="Arial"/>
              <a:ea typeface="Arial"/>
              <a:cs typeface="Arial"/>
              <a:sym typeface="Arial"/>
            </a:endParaRPr>
          </a:p>
        </p:txBody>
      </p:sp>
      <p:sp>
        <p:nvSpPr>
          <p:cNvPr id="8" name="Google Shape;241;p6">
            <a:extLst>
              <a:ext uri="{FF2B5EF4-FFF2-40B4-BE49-F238E27FC236}">
                <a16:creationId xmlns:a16="http://schemas.microsoft.com/office/drawing/2014/main" id="{9ABCEA2B-177E-E448-D760-EC45AD953D2A}"/>
              </a:ext>
            </a:extLst>
          </p:cNvPr>
          <p:cNvSpPr/>
          <p:nvPr/>
        </p:nvSpPr>
        <p:spPr>
          <a:xfrm>
            <a:off x="5206940" y="3345876"/>
            <a:ext cx="1649413" cy="2820698"/>
          </a:xfrm>
          <a:custGeom>
            <a:avLst/>
            <a:gdLst/>
            <a:ahLst/>
            <a:cxnLst/>
            <a:rect l="l" t="t" r="r" b="b"/>
            <a:pathLst>
              <a:path w="965" h="2473" extrusionOk="0">
                <a:moveTo>
                  <a:pt x="948" y="184"/>
                </a:moveTo>
                <a:cubicBezTo>
                  <a:pt x="965" y="74"/>
                  <a:pt x="737" y="0"/>
                  <a:pt x="486" y="0"/>
                </a:cubicBezTo>
                <a:cubicBezTo>
                  <a:pt x="235" y="0"/>
                  <a:pt x="0" y="82"/>
                  <a:pt x="25" y="184"/>
                </a:cubicBezTo>
                <a:cubicBezTo>
                  <a:pt x="17" y="184"/>
                  <a:pt x="17" y="184"/>
                  <a:pt x="17" y="184"/>
                </a:cubicBezTo>
                <a:cubicBezTo>
                  <a:pt x="17" y="2004"/>
                  <a:pt x="17" y="2004"/>
                  <a:pt x="17" y="2004"/>
                </a:cubicBezTo>
                <a:cubicBezTo>
                  <a:pt x="17" y="2263"/>
                  <a:pt x="227" y="2473"/>
                  <a:pt x="486" y="2473"/>
                </a:cubicBezTo>
                <a:cubicBezTo>
                  <a:pt x="746" y="2473"/>
                  <a:pt x="956" y="2263"/>
                  <a:pt x="956" y="2004"/>
                </a:cubicBezTo>
                <a:cubicBezTo>
                  <a:pt x="956" y="184"/>
                  <a:pt x="956" y="184"/>
                  <a:pt x="956" y="184"/>
                </a:cubicBezTo>
                <a:lnTo>
                  <a:pt x="948" y="184"/>
                </a:lnTo>
                <a:close/>
              </a:path>
            </a:pathLst>
          </a:custGeom>
          <a:solidFill>
            <a:srgbClr val="FFFFFF">
              <a:alpha val="44705"/>
            </a:srgbClr>
          </a:solidFill>
          <a:ln>
            <a:noFill/>
          </a:ln>
        </p:spPr>
        <p:txBody>
          <a:bodyPr spcFirstLastPara="1" wrap="square" lIns="91425" tIns="45700" rIns="91425" bIns="45700" anchor="t" anchorCtr="0">
            <a:noAutofit/>
          </a:bodyPr>
          <a:lstStyle/>
          <a:p>
            <a:endParaRPr>
              <a:solidFill>
                <a:schemeClr val="dk1"/>
              </a:solidFill>
              <a:latin typeface="Arial"/>
              <a:ea typeface="Arial"/>
              <a:cs typeface="Arial"/>
              <a:sym typeface="Arial"/>
            </a:endParaRPr>
          </a:p>
        </p:txBody>
      </p:sp>
      <p:sp>
        <p:nvSpPr>
          <p:cNvPr id="9" name="Google Shape;242;p6">
            <a:extLst>
              <a:ext uri="{FF2B5EF4-FFF2-40B4-BE49-F238E27FC236}">
                <a16:creationId xmlns:a16="http://schemas.microsoft.com/office/drawing/2014/main" id="{86D1482D-CFD8-1698-5DAF-1A1E30016D27}"/>
              </a:ext>
            </a:extLst>
          </p:cNvPr>
          <p:cNvSpPr/>
          <p:nvPr/>
        </p:nvSpPr>
        <p:spPr>
          <a:xfrm>
            <a:off x="5248743" y="4761631"/>
            <a:ext cx="1604963" cy="1599205"/>
          </a:xfrm>
          <a:custGeom>
            <a:avLst/>
            <a:gdLst/>
            <a:ahLst/>
            <a:cxnLst/>
            <a:rect l="l" t="t" r="r" b="b"/>
            <a:pathLst>
              <a:path w="938" h="792" extrusionOk="0">
                <a:moveTo>
                  <a:pt x="938" y="0"/>
                </a:moveTo>
                <a:cubicBezTo>
                  <a:pt x="938" y="323"/>
                  <a:pt x="938" y="323"/>
                  <a:pt x="938" y="323"/>
                </a:cubicBezTo>
                <a:cubicBezTo>
                  <a:pt x="938" y="582"/>
                  <a:pt x="728" y="792"/>
                  <a:pt x="469" y="792"/>
                </a:cubicBezTo>
                <a:cubicBezTo>
                  <a:pt x="469" y="792"/>
                  <a:pt x="469" y="792"/>
                  <a:pt x="469" y="792"/>
                </a:cubicBezTo>
                <a:cubicBezTo>
                  <a:pt x="210" y="792"/>
                  <a:pt x="0" y="582"/>
                  <a:pt x="0" y="323"/>
                </a:cubicBezTo>
                <a:cubicBezTo>
                  <a:pt x="0" y="0"/>
                  <a:pt x="0" y="0"/>
                  <a:pt x="0" y="0"/>
                </a:cubicBezTo>
                <a:lnTo>
                  <a:pt x="938" y="0"/>
                </a:lnTo>
                <a:close/>
              </a:path>
            </a:pathLst>
          </a:custGeom>
          <a:gradFill>
            <a:gsLst>
              <a:gs pos="0">
                <a:schemeClr val="accent3"/>
              </a:gs>
              <a:gs pos="100000">
                <a:srgbClr val="316756"/>
              </a:gs>
            </a:gsLst>
            <a:lin ang="0" scaled="0"/>
          </a:gradFill>
          <a:ln>
            <a:noFill/>
          </a:ln>
        </p:spPr>
        <p:txBody>
          <a:bodyPr spcFirstLastPara="1" wrap="square" lIns="91425" tIns="91425" rIns="91425" bIns="45700" anchor="ctr" anchorCtr="1">
            <a:noAutofit/>
          </a:bodyPr>
          <a:lstStyle/>
          <a:p>
            <a:pPr algn="ctr"/>
            <a:endParaRPr b="1">
              <a:solidFill>
                <a:schemeClr val="lt1"/>
              </a:solidFill>
              <a:latin typeface="Arial"/>
              <a:ea typeface="Arial"/>
              <a:cs typeface="Arial"/>
              <a:sym typeface="Arial"/>
            </a:endParaRPr>
          </a:p>
        </p:txBody>
      </p:sp>
      <p:sp>
        <p:nvSpPr>
          <p:cNvPr id="10" name="Google Shape;243;p6">
            <a:extLst>
              <a:ext uri="{FF2B5EF4-FFF2-40B4-BE49-F238E27FC236}">
                <a16:creationId xmlns:a16="http://schemas.microsoft.com/office/drawing/2014/main" id="{6A05FABE-7051-4272-EC01-24F060C131D0}"/>
              </a:ext>
            </a:extLst>
          </p:cNvPr>
          <p:cNvSpPr/>
          <p:nvPr/>
        </p:nvSpPr>
        <p:spPr>
          <a:xfrm>
            <a:off x="5269113" y="3489034"/>
            <a:ext cx="1563688" cy="1492224"/>
          </a:xfrm>
          <a:custGeom>
            <a:avLst/>
            <a:gdLst/>
            <a:ahLst/>
            <a:cxnLst/>
            <a:rect l="l" t="t" r="r" b="b"/>
            <a:pathLst>
              <a:path w="914" h="508" extrusionOk="0">
                <a:moveTo>
                  <a:pt x="0" y="0"/>
                </a:moveTo>
                <a:cubicBezTo>
                  <a:pt x="0" y="420"/>
                  <a:pt x="0" y="420"/>
                  <a:pt x="0" y="420"/>
                </a:cubicBezTo>
                <a:cubicBezTo>
                  <a:pt x="0" y="420"/>
                  <a:pt x="0" y="420"/>
                  <a:pt x="0" y="420"/>
                </a:cubicBezTo>
                <a:cubicBezTo>
                  <a:pt x="0" y="469"/>
                  <a:pt x="205" y="508"/>
                  <a:pt x="457" y="508"/>
                </a:cubicBezTo>
                <a:cubicBezTo>
                  <a:pt x="709" y="508"/>
                  <a:pt x="913" y="469"/>
                  <a:pt x="913" y="420"/>
                </a:cubicBezTo>
                <a:cubicBezTo>
                  <a:pt x="914" y="420"/>
                  <a:pt x="914" y="420"/>
                  <a:pt x="914" y="420"/>
                </a:cubicBezTo>
                <a:cubicBezTo>
                  <a:pt x="914" y="0"/>
                  <a:pt x="914" y="0"/>
                  <a:pt x="914" y="0"/>
                </a:cubicBezTo>
                <a:lnTo>
                  <a:pt x="0" y="0"/>
                </a:lnTo>
                <a:close/>
              </a:path>
            </a:pathLst>
          </a:custGeom>
          <a:solidFill>
            <a:srgbClr val="9AD2D8"/>
          </a:solidFill>
          <a:ln>
            <a:noFill/>
          </a:ln>
        </p:spPr>
        <p:txBody>
          <a:bodyPr spcFirstLastPara="1" wrap="square" lIns="91425" tIns="182875" rIns="91425" bIns="45700" anchor="ctr" anchorCtr="1">
            <a:noAutofit/>
          </a:bodyPr>
          <a:lstStyle/>
          <a:p>
            <a:pPr algn="ctr"/>
            <a:endParaRPr b="1">
              <a:solidFill>
                <a:schemeClr val="lt1"/>
              </a:solidFill>
              <a:latin typeface="Arial"/>
              <a:ea typeface="Arial"/>
              <a:cs typeface="Arial"/>
              <a:sym typeface="Arial"/>
            </a:endParaRPr>
          </a:p>
        </p:txBody>
      </p:sp>
      <p:sp>
        <p:nvSpPr>
          <p:cNvPr id="11" name="Google Shape;244;p6">
            <a:extLst>
              <a:ext uri="{FF2B5EF4-FFF2-40B4-BE49-F238E27FC236}">
                <a16:creationId xmlns:a16="http://schemas.microsoft.com/office/drawing/2014/main" id="{E7CA90FF-228B-314B-4096-C4FDDAA451F1}"/>
              </a:ext>
            </a:extLst>
          </p:cNvPr>
          <p:cNvSpPr/>
          <p:nvPr/>
        </p:nvSpPr>
        <p:spPr>
          <a:xfrm>
            <a:off x="5152963" y="3417093"/>
            <a:ext cx="1776413" cy="356555"/>
          </a:xfrm>
          <a:custGeom>
            <a:avLst/>
            <a:gdLst/>
            <a:ahLst/>
            <a:cxnLst/>
            <a:rect l="l" t="t" r="r" b="b"/>
            <a:pathLst>
              <a:path w="1039" h="313" extrusionOk="0">
                <a:moveTo>
                  <a:pt x="519" y="313"/>
                </a:moveTo>
                <a:cubicBezTo>
                  <a:pt x="466" y="313"/>
                  <a:pt x="0" y="309"/>
                  <a:pt x="0" y="156"/>
                </a:cubicBezTo>
                <a:cubicBezTo>
                  <a:pt x="0" y="102"/>
                  <a:pt x="56" y="62"/>
                  <a:pt x="171" y="35"/>
                </a:cubicBezTo>
                <a:cubicBezTo>
                  <a:pt x="265" y="12"/>
                  <a:pt x="388" y="0"/>
                  <a:pt x="519" y="0"/>
                </a:cubicBezTo>
                <a:cubicBezTo>
                  <a:pt x="573" y="0"/>
                  <a:pt x="1039" y="4"/>
                  <a:pt x="1039" y="156"/>
                </a:cubicBezTo>
                <a:cubicBezTo>
                  <a:pt x="1039" y="210"/>
                  <a:pt x="983" y="250"/>
                  <a:pt x="867" y="278"/>
                </a:cubicBezTo>
                <a:cubicBezTo>
                  <a:pt x="774" y="301"/>
                  <a:pt x="650" y="313"/>
                  <a:pt x="519" y="313"/>
                </a:cubicBezTo>
                <a:close/>
                <a:moveTo>
                  <a:pt x="85" y="156"/>
                </a:moveTo>
                <a:cubicBezTo>
                  <a:pt x="97" y="166"/>
                  <a:pt x="132" y="186"/>
                  <a:pt x="212" y="203"/>
                </a:cubicBezTo>
                <a:cubicBezTo>
                  <a:pt x="297" y="221"/>
                  <a:pt x="406" y="231"/>
                  <a:pt x="519" y="231"/>
                </a:cubicBezTo>
                <a:cubicBezTo>
                  <a:pt x="633" y="231"/>
                  <a:pt x="742" y="221"/>
                  <a:pt x="827" y="203"/>
                </a:cubicBezTo>
                <a:cubicBezTo>
                  <a:pt x="907" y="186"/>
                  <a:pt x="942" y="166"/>
                  <a:pt x="953" y="156"/>
                </a:cubicBezTo>
                <a:cubicBezTo>
                  <a:pt x="942" y="146"/>
                  <a:pt x="907" y="127"/>
                  <a:pt x="827" y="110"/>
                </a:cubicBezTo>
                <a:cubicBezTo>
                  <a:pt x="742" y="92"/>
                  <a:pt x="633" y="82"/>
                  <a:pt x="519" y="82"/>
                </a:cubicBezTo>
                <a:cubicBezTo>
                  <a:pt x="406" y="82"/>
                  <a:pt x="297" y="92"/>
                  <a:pt x="212" y="110"/>
                </a:cubicBezTo>
                <a:cubicBezTo>
                  <a:pt x="132" y="127"/>
                  <a:pt x="97" y="146"/>
                  <a:pt x="85" y="156"/>
                </a:cubicBezTo>
                <a:close/>
              </a:path>
            </a:pathLst>
          </a:custGeom>
          <a:solidFill>
            <a:srgbClr val="D8D8D8"/>
          </a:solidFill>
          <a:ln>
            <a:noFill/>
          </a:ln>
        </p:spPr>
        <p:txBody>
          <a:bodyPr spcFirstLastPara="1" wrap="square" lIns="91425" tIns="45700" rIns="91425" bIns="45700" anchor="t" anchorCtr="0">
            <a:noAutofit/>
          </a:bodyPr>
          <a:lstStyle/>
          <a:p>
            <a:endParaRPr>
              <a:solidFill>
                <a:schemeClr val="dk1"/>
              </a:solidFill>
              <a:latin typeface="Arial"/>
              <a:ea typeface="Arial"/>
              <a:cs typeface="Arial"/>
              <a:sym typeface="Arial"/>
            </a:endParaRPr>
          </a:p>
        </p:txBody>
      </p:sp>
      <p:sp>
        <p:nvSpPr>
          <p:cNvPr id="12" name="Google Shape;245;p6">
            <a:extLst>
              <a:ext uri="{FF2B5EF4-FFF2-40B4-BE49-F238E27FC236}">
                <a16:creationId xmlns:a16="http://schemas.microsoft.com/office/drawing/2014/main" id="{EEEF2717-15CD-1ED3-FB11-42D73B342A1F}"/>
              </a:ext>
            </a:extLst>
          </p:cNvPr>
          <p:cNvSpPr/>
          <p:nvPr/>
        </p:nvSpPr>
        <p:spPr>
          <a:xfrm>
            <a:off x="5387915" y="3703062"/>
            <a:ext cx="1311275" cy="75119"/>
          </a:xfrm>
          <a:custGeom>
            <a:avLst/>
            <a:gdLst/>
            <a:ahLst/>
            <a:cxnLst/>
            <a:rect l="l" t="t" r="r" b="b"/>
            <a:pathLst>
              <a:path w="766" h="66" extrusionOk="0">
                <a:moveTo>
                  <a:pt x="112" y="38"/>
                </a:moveTo>
                <a:cubicBezTo>
                  <a:pt x="186" y="52"/>
                  <a:pt x="283" y="66"/>
                  <a:pt x="383" y="66"/>
                </a:cubicBezTo>
                <a:cubicBezTo>
                  <a:pt x="483" y="66"/>
                  <a:pt x="579" y="52"/>
                  <a:pt x="654" y="38"/>
                </a:cubicBezTo>
                <a:cubicBezTo>
                  <a:pt x="724" y="26"/>
                  <a:pt x="755" y="12"/>
                  <a:pt x="766" y="4"/>
                </a:cubicBezTo>
                <a:cubicBezTo>
                  <a:pt x="759" y="0"/>
                  <a:pt x="483" y="40"/>
                  <a:pt x="383" y="40"/>
                </a:cubicBezTo>
                <a:cubicBezTo>
                  <a:pt x="283" y="40"/>
                  <a:pt x="6" y="0"/>
                  <a:pt x="0" y="4"/>
                </a:cubicBezTo>
                <a:cubicBezTo>
                  <a:pt x="10" y="12"/>
                  <a:pt x="41" y="26"/>
                  <a:pt x="112" y="38"/>
                </a:cubicBezTo>
                <a:close/>
              </a:path>
            </a:pathLst>
          </a:custGeom>
          <a:solidFill>
            <a:schemeClr val="lt1"/>
          </a:solidFill>
          <a:ln>
            <a:noFill/>
          </a:ln>
        </p:spPr>
        <p:txBody>
          <a:bodyPr spcFirstLastPara="1" wrap="square" lIns="91425" tIns="45700" rIns="91425" bIns="45700" anchor="t" anchorCtr="0">
            <a:noAutofit/>
          </a:bodyPr>
          <a:lstStyle/>
          <a:p>
            <a:endParaRPr>
              <a:solidFill>
                <a:schemeClr val="dk1"/>
              </a:solidFill>
              <a:latin typeface="Arial"/>
              <a:ea typeface="Arial"/>
              <a:cs typeface="Arial"/>
              <a:sym typeface="Arial"/>
            </a:endParaRPr>
          </a:p>
        </p:txBody>
      </p:sp>
      <p:sp>
        <p:nvSpPr>
          <p:cNvPr id="13" name="Google Shape;246;p6">
            <a:extLst>
              <a:ext uri="{FF2B5EF4-FFF2-40B4-BE49-F238E27FC236}">
                <a16:creationId xmlns:a16="http://schemas.microsoft.com/office/drawing/2014/main" id="{DCEB0672-92D2-06F7-017A-04984871A1DE}"/>
              </a:ext>
            </a:extLst>
          </p:cNvPr>
          <p:cNvSpPr/>
          <p:nvPr/>
        </p:nvSpPr>
        <p:spPr>
          <a:xfrm>
            <a:off x="5230751" y="3522087"/>
            <a:ext cx="1631950" cy="2838748"/>
          </a:xfrm>
          <a:custGeom>
            <a:avLst/>
            <a:gdLst/>
            <a:ahLst/>
            <a:cxnLst/>
            <a:rect l="l" t="t" r="r" b="b"/>
            <a:pathLst>
              <a:path w="954" h="2338" extrusionOk="0">
                <a:moveTo>
                  <a:pt x="477" y="2338"/>
                </a:moveTo>
                <a:cubicBezTo>
                  <a:pt x="214" y="2338"/>
                  <a:pt x="0" y="2124"/>
                  <a:pt x="0" y="1861"/>
                </a:cubicBezTo>
                <a:cubicBezTo>
                  <a:pt x="0" y="0"/>
                  <a:pt x="0" y="0"/>
                  <a:pt x="0" y="0"/>
                </a:cubicBezTo>
                <a:cubicBezTo>
                  <a:pt x="33" y="0"/>
                  <a:pt x="33" y="0"/>
                  <a:pt x="33" y="0"/>
                </a:cubicBezTo>
                <a:cubicBezTo>
                  <a:pt x="33" y="1861"/>
                  <a:pt x="33" y="1861"/>
                  <a:pt x="33" y="1861"/>
                </a:cubicBezTo>
                <a:cubicBezTo>
                  <a:pt x="33" y="2106"/>
                  <a:pt x="233" y="2305"/>
                  <a:pt x="477" y="2305"/>
                </a:cubicBezTo>
                <a:cubicBezTo>
                  <a:pt x="722" y="2305"/>
                  <a:pt x="921" y="2106"/>
                  <a:pt x="921" y="1861"/>
                </a:cubicBezTo>
                <a:cubicBezTo>
                  <a:pt x="921" y="0"/>
                  <a:pt x="921" y="0"/>
                  <a:pt x="921" y="0"/>
                </a:cubicBezTo>
                <a:cubicBezTo>
                  <a:pt x="954" y="0"/>
                  <a:pt x="954" y="0"/>
                  <a:pt x="954" y="0"/>
                </a:cubicBezTo>
                <a:cubicBezTo>
                  <a:pt x="954" y="1861"/>
                  <a:pt x="954" y="1861"/>
                  <a:pt x="954" y="1861"/>
                </a:cubicBezTo>
                <a:cubicBezTo>
                  <a:pt x="954" y="2124"/>
                  <a:pt x="740" y="2338"/>
                  <a:pt x="477" y="2338"/>
                </a:cubicBezTo>
                <a:close/>
              </a:path>
            </a:pathLst>
          </a:custGeom>
          <a:solidFill>
            <a:srgbClr val="D8D8D8"/>
          </a:solidFill>
          <a:ln>
            <a:noFill/>
          </a:ln>
        </p:spPr>
        <p:txBody>
          <a:bodyPr spcFirstLastPara="1" wrap="square" lIns="91425" tIns="45700" rIns="91425" bIns="45700" anchor="t" anchorCtr="0">
            <a:noAutofit/>
          </a:bodyPr>
          <a:lstStyle/>
          <a:p>
            <a:endParaRPr>
              <a:solidFill>
                <a:schemeClr val="dk1"/>
              </a:solidFill>
              <a:latin typeface="Arial"/>
              <a:ea typeface="Arial"/>
              <a:cs typeface="Arial"/>
              <a:sym typeface="Arial"/>
            </a:endParaRPr>
          </a:p>
        </p:txBody>
      </p:sp>
      <p:sp>
        <p:nvSpPr>
          <p:cNvPr id="14" name="Google Shape;247;p6">
            <a:extLst>
              <a:ext uri="{FF2B5EF4-FFF2-40B4-BE49-F238E27FC236}">
                <a16:creationId xmlns:a16="http://schemas.microsoft.com/office/drawing/2014/main" id="{4D567A15-572D-2C9E-1794-5634589CA090}"/>
              </a:ext>
            </a:extLst>
          </p:cNvPr>
          <p:cNvSpPr/>
          <p:nvPr/>
        </p:nvSpPr>
        <p:spPr>
          <a:xfrm>
            <a:off x="6448365" y="3853876"/>
            <a:ext cx="282575" cy="2222913"/>
          </a:xfrm>
          <a:custGeom>
            <a:avLst/>
            <a:gdLst/>
            <a:ahLst/>
            <a:cxnLst/>
            <a:rect l="l" t="t" r="r" b="b"/>
            <a:pathLst>
              <a:path w="165" h="1949" extrusionOk="0">
                <a:moveTo>
                  <a:pt x="165" y="1750"/>
                </a:moveTo>
                <a:cubicBezTo>
                  <a:pt x="165" y="1795"/>
                  <a:pt x="149" y="1857"/>
                  <a:pt x="83" y="1915"/>
                </a:cubicBezTo>
                <a:cubicBezTo>
                  <a:pt x="51" y="1942"/>
                  <a:pt x="0" y="1949"/>
                  <a:pt x="0" y="1871"/>
                </a:cubicBezTo>
                <a:cubicBezTo>
                  <a:pt x="0" y="94"/>
                  <a:pt x="0" y="94"/>
                  <a:pt x="0" y="94"/>
                </a:cubicBezTo>
                <a:cubicBezTo>
                  <a:pt x="0" y="49"/>
                  <a:pt x="165" y="0"/>
                  <a:pt x="165" y="45"/>
                </a:cubicBezTo>
                <a:lnTo>
                  <a:pt x="165" y="1750"/>
                </a:lnTo>
                <a:close/>
              </a:path>
            </a:pathLst>
          </a:custGeom>
          <a:solidFill>
            <a:schemeClr val="lt1">
              <a:alpha val="16862"/>
            </a:schemeClr>
          </a:solidFill>
          <a:ln>
            <a:noFill/>
          </a:ln>
        </p:spPr>
        <p:txBody>
          <a:bodyPr spcFirstLastPara="1" wrap="square" lIns="91425" tIns="45700" rIns="91425" bIns="45700" anchor="t" anchorCtr="0">
            <a:noAutofit/>
          </a:bodyPr>
          <a:lstStyle/>
          <a:p>
            <a:endParaRPr>
              <a:solidFill>
                <a:schemeClr val="dk1"/>
              </a:solidFill>
              <a:latin typeface="Arial"/>
              <a:ea typeface="Arial"/>
              <a:cs typeface="Arial"/>
              <a:sym typeface="Arial"/>
            </a:endParaRPr>
          </a:p>
        </p:txBody>
      </p:sp>
      <p:sp>
        <p:nvSpPr>
          <p:cNvPr id="15" name="Google Shape;248;p6">
            <a:extLst>
              <a:ext uri="{FF2B5EF4-FFF2-40B4-BE49-F238E27FC236}">
                <a16:creationId xmlns:a16="http://schemas.microsoft.com/office/drawing/2014/main" id="{D2AE02AF-37CC-EE55-2F56-96ED8AFB113D}"/>
              </a:ext>
            </a:extLst>
          </p:cNvPr>
          <p:cNvSpPr/>
          <p:nvPr/>
        </p:nvSpPr>
        <p:spPr>
          <a:xfrm>
            <a:off x="5405378" y="3853875"/>
            <a:ext cx="487363" cy="2365747"/>
          </a:xfrm>
          <a:custGeom>
            <a:avLst/>
            <a:gdLst/>
            <a:ahLst/>
            <a:cxnLst/>
            <a:rect l="l" t="t" r="r" b="b"/>
            <a:pathLst>
              <a:path w="285" h="2074" extrusionOk="0">
                <a:moveTo>
                  <a:pt x="0" y="1750"/>
                </a:moveTo>
                <a:cubicBezTo>
                  <a:pt x="0" y="1795"/>
                  <a:pt x="13" y="1889"/>
                  <a:pt x="74" y="1952"/>
                </a:cubicBezTo>
                <a:cubicBezTo>
                  <a:pt x="167" y="2047"/>
                  <a:pt x="285" y="2074"/>
                  <a:pt x="82" y="1871"/>
                </a:cubicBezTo>
                <a:cubicBezTo>
                  <a:pt x="82" y="94"/>
                  <a:pt x="82" y="94"/>
                  <a:pt x="82" y="94"/>
                </a:cubicBezTo>
                <a:cubicBezTo>
                  <a:pt x="79" y="60"/>
                  <a:pt x="0" y="0"/>
                  <a:pt x="0" y="45"/>
                </a:cubicBezTo>
                <a:lnTo>
                  <a:pt x="0" y="1750"/>
                </a:lnTo>
                <a:close/>
              </a:path>
            </a:pathLst>
          </a:custGeom>
          <a:solidFill>
            <a:schemeClr val="lt1">
              <a:alpha val="16862"/>
            </a:schemeClr>
          </a:solidFill>
          <a:ln>
            <a:noFill/>
          </a:ln>
        </p:spPr>
        <p:txBody>
          <a:bodyPr spcFirstLastPara="1" wrap="square" lIns="91425" tIns="45700" rIns="91425" bIns="45700" anchor="t" anchorCtr="0">
            <a:noAutofit/>
          </a:bodyPr>
          <a:lstStyle/>
          <a:p>
            <a:endParaRPr>
              <a:solidFill>
                <a:schemeClr val="dk1"/>
              </a:solidFill>
              <a:latin typeface="Arial"/>
              <a:ea typeface="Arial"/>
              <a:cs typeface="Arial"/>
              <a:sym typeface="Arial"/>
            </a:endParaRPr>
          </a:p>
        </p:txBody>
      </p:sp>
      <p:pic>
        <p:nvPicPr>
          <p:cNvPr id="16" name="Google Shape;251;p6">
            <a:extLst>
              <a:ext uri="{FF2B5EF4-FFF2-40B4-BE49-F238E27FC236}">
                <a16:creationId xmlns:a16="http://schemas.microsoft.com/office/drawing/2014/main" id="{D389161C-5935-72EB-E239-7F43A2160E7E}"/>
              </a:ext>
            </a:extLst>
          </p:cNvPr>
          <p:cNvPicPr preferRelativeResize="0"/>
          <p:nvPr/>
        </p:nvPicPr>
        <p:blipFill rotWithShape="1">
          <a:blip r:embed="rId2">
            <a:alphaModFix/>
          </a:blip>
          <a:srcRect/>
          <a:stretch/>
        </p:blipFill>
        <p:spPr>
          <a:xfrm>
            <a:off x="4692330" y="4176254"/>
            <a:ext cx="508261" cy="455104"/>
          </a:xfrm>
          <a:prstGeom prst="rect">
            <a:avLst/>
          </a:prstGeom>
          <a:noFill/>
          <a:ln>
            <a:noFill/>
          </a:ln>
        </p:spPr>
      </p:pic>
      <p:pic>
        <p:nvPicPr>
          <p:cNvPr id="17" name="Google Shape;252;p6">
            <a:extLst>
              <a:ext uri="{FF2B5EF4-FFF2-40B4-BE49-F238E27FC236}">
                <a16:creationId xmlns:a16="http://schemas.microsoft.com/office/drawing/2014/main" id="{58A571DE-FD20-60B9-98ED-0B12BE654445}"/>
              </a:ext>
            </a:extLst>
          </p:cNvPr>
          <p:cNvPicPr preferRelativeResize="0"/>
          <p:nvPr/>
        </p:nvPicPr>
        <p:blipFill rotWithShape="1">
          <a:blip r:embed="rId3">
            <a:alphaModFix/>
          </a:blip>
          <a:srcRect/>
          <a:stretch/>
        </p:blipFill>
        <p:spPr>
          <a:xfrm>
            <a:off x="6893582" y="5166351"/>
            <a:ext cx="613538" cy="424827"/>
          </a:xfrm>
          <a:prstGeom prst="rect">
            <a:avLst/>
          </a:prstGeom>
          <a:noFill/>
          <a:ln>
            <a:noFill/>
          </a:ln>
        </p:spPr>
      </p:pic>
      <p:pic>
        <p:nvPicPr>
          <p:cNvPr id="19" name="Google Shape;254;p6">
            <a:extLst>
              <a:ext uri="{FF2B5EF4-FFF2-40B4-BE49-F238E27FC236}">
                <a16:creationId xmlns:a16="http://schemas.microsoft.com/office/drawing/2014/main" id="{F5528CCC-BDC8-F833-3F0E-9B7F3193BF83}"/>
              </a:ext>
            </a:extLst>
          </p:cNvPr>
          <p:cNvPicPr preferRelativeResize="0"/>
          <p:nvPr/>
        </p:nvPicPr>
        <p:blipFill>
          <a:blip r:embed="rId4">
            <a:alphaModFix/>
          </a:blip>
          <a:stretch>
            <a:fillRect/>
          </a:stretch>
        </p:blipFill>
        <p:spPr>
          <a:xfrm>
            <a:off x="5139629" y="4310321"/>
            <a:ext cx="1757363" cy="705461"/>
          </a:xfrm>
          <a:prstGeom prst="rect">
            <a:avLst/>
          </a:prstGeom>
          <a:noFill/>
          <a:ln>
            <a:noFill/>
          </a:ln>
        </p:spPr>
      </p:pic>
      <p:sp>
        <p:nvSpPr>
          <p:cNvPr id="20" name="Google Shape;250;p6">
            <a:extLst>
              <a:ext uri="{FF2B5EF4-FFF2-40B4-BE49-F238E27FC236}">
                <a16:creationId xmlns:a16="http://schemas.microsoft.com/office/drawing/2014/main" id="{346E8D82-96F9-F099-B09D-3DF124D7D05A}"/>
              </a:ext>
            </a:extLst>
          </p:cNvPr>
          <p:cNvSpPr txBox="1"/>
          <p:nvPr/>
        </p:nvSpPr>
        <p:spPr>
          <a:xfrm>
            <a:off x="8076196" y="4631359"/>
            <a:ext cx="2418618" cy="1292621"/>
          </a:xfrm>
          <a:prstGeom prst="rect">
            <a:avLst/>
          </a:prstGeom>
          <a:noFill/>
          <a:ln>
            <a:noFill/>
          </a:ln>
        </p:spPr>
        <p:txBody>
          <a:bodyPr spcFirstLastPara="1" wrap="square" lIns="91425" tIns="45700" rIns="91425" bIns="45700" anchor="t" anchorCtr="0">
            <a:spAutoFit/>
          </a:bodyPr>
          <a:lstStyle/>
          <a:p>
            <a:pPr algn="just"/>
            <a:r>
              <a:rPr lang="en-US" sz="1300" dirty="0">
                <a:solidFill>
                  <a:schemeClr val="dk1"/>
                </a:solidFill>
                <a:latin typeface="Arial"/>
                <a:ea typeface="Arial"/>
                <a:cs typeface="Arial"/>
                <a:sym typeface="Arial"/>
              </a:rPr>
              <a:t>builds an </a:t>
            </a:r>
            <a:r>
              <a:rPr lang="en-US" sz="1300" b="1" dirty="0">
                <a:solidFill>
                  <a:schemeClr val="dk1"/>
                </a:solidFill>
                <a:latin typeface="Arial"/>
                <a:ea typeface="Arial"/>
                <a:cs typeface="Arial"/>
                <a:sym typeface="Arial"/>
              </a:rPr>
              <a:t>Open Cloud </a:t>
            </a:r>
            <a:r>
              <a:rPr lang="en-US" sz="1300" dirty="0">
                <a:solidFill>
                  <a:schemeClr val="dk1"/>
                </a:solidFill>
                <a:latin typeface="Arial"/>
                <a:ea typeface="Arial"/>
                <a:cs typeface="Arial"/>
                <a:sym typeface="Arial"/>
              </a:rPr>
              <a:t>linked to a </a:t>
            </a:r>
            <a:r>
              <a:rPr lang="en-US" sz="1300" b="1" dirty="0">
                <a:solidFill>
                  <a:schemeClr val="dk1"/>
                </a:solidFill>
                <a:latin typeface="Arial"/>
                <a:ea typeface="Arial"/>
                <a:cs typeface="Arial"/>
                <a:sym typeface="Arial"/>
              </a:rPr>
              <a:t>network of data centers </a:t>
            </a:r>
            <a:r>
              <a:rPr lang="en-US" sz="1300" dirty="0">
                <a:solidFill>
                  <a:schemeClr val="dk1"/>
                </a:solidFill>
                <a:latin typeface="Arial"/>
                <a:ea typeface="Arial"/>
                <a:cs typeface="Arial"/>
                <a:sym typeface="Arial"/>
              </a:rPr>
              <a:t>mainly located in the South of Italy, which are supposed to improve the computing facilities existing at local level</a:t>
            </a:r>
            <a:endParaRPr sz="1300" dirty="0">
              <a:solidFill>
                <a:schemeClr val="dk1"/>
              </a:solidFill>
              <a:latin typeface="Arial"/>
              <a:ea typeface="Arial"/>
              <a:cs typeface="Arial"/>
              <a:sym typeface="Arial"/>
            </a:endParaRPr>
          </a:p>
        </p:txBody>
      </p:sp>
      <p:sp>
        <p:nvSpPr>
          <p:cNvPr id="21" name="Google Shape;249;p6">
            <a:extLst>
              <a:ext uri="{FF2B5EF4-FFF2-40B4-BE49-F238E27FC236}">
                <a16:creationId xmlns:a16="http://schemas.microsoft.com/office/drawing/2014/main" id="{1CEBA38E-A2B6-FF8B-5FC8-D4210F5AFF00}"/>
              </a:ext>
            </a:extLst>
          </p:cNvPr>
          <p:cNvSpPr txBox="1"/>
          <p:nvPr/>
        </p:nvSpPr>
        <p:spPr>
          <a:xfrm>
            <a:off x="1697187" y="3718949"/>
            <a:ext cx="2221037" cy="1692731"/>
          </a:xfrm>
          <a:prstGeom prst="rect">
            <a:avLst/>
          </a:prstGeom>
          <a:noFill/>
          <a:ln>
            <a:noFill/>
          </a:ln>
        </p:spPr>
        <p:txBody>
          <a:bodyPr spcFirstLastPara="1" wrap="square" lIns="91425" tIns="45700" rIns="91425" bIns="45700" anchor="t" anchorCtr="0">
            <a:spAutoFit/>
          </a:bodyPr>
          <a:lstStyle/>
          <a:p>
            <a:pPr algn="just"/>
            <a:r>
              <a:rPr lang="en-US" sz="1300" dirty="0">
                <a:solidFill>
                  <a:schemeClr val="dk1"/>
                </a:solidFill>
                <a:latin typeface="Arial"/>
                <a:ea typeface="Arial"/>
                <a:cs typeface="Arial"/>
                <a:sym typeface="Arial"/>
              </a:rPr>
              <a:t>develops new open </a:t>
            </a:r>
            <a:r>
              <a:rPr lang="en-US" sz="1300" b="1" dirty="0">
                <a:solidFill>
                  <a:schemeClr val="dk1"/>
                </a:solidFill>
                <a:latin typeface="Arial"/>
                <a:ea typeface="Arial"/>
                <a:cs typeface="Arial"/>
                <a:sym typeface="Arial"/>
              </a:rPr>
              <a:t>services and resources</a:t>
            </a:r>
            <a:r>
              <a:rPr lang="en-US" sz="1300" dirty="0">
                <a:solidFill>
                  <a:schemeClr val="dk1"/>
                </a:solidFill>
                <a:latin typeface="Arial"/>
                <a:ea typeface="Arial"/>
                <a:cs typeface="Arial"/>
                <a:sym typeface="Arial"/>
              </a:rPr>
              <a:t>, highly innovative not yet existing in Italy and </a:t>
            </a:r>
            <a:r>
              <a:rPr lang="en-US" sz="1300" b="1" dirty="0">
                <a:solidFill>
                  <a:schemeClr val="dk1"/>
                </a:solidFill>
                <a:latin typeface="Arial"/>
                <a:ea typeface="Arial"/>
                <a:cs typeface="Arial"/>
                <a:sym typeface="Arial"/>
              </a:rPr>
              <a:t>essential for robust analysis </a:t>
            </a:r>
            <a:r>
              <a:rPr lang="en-US" sz="1300" dirty="0">
                <a:solidFill>
                  <a:schemeClr val="dk1"/>
                </a:solidFill>
                <a:latin typeface="Arial"/>
                <a:ea typeface="Arial"/>
                <a:cs typeface="Arial"/>
                <a:sym typeface="Arial"/>
              </a:rPr>
              <a:t>and research investigations in social sciences</a:t>
            </a:r>
            <a:endParaRPr sz="13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012815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85;p2">
            <a:extLst>
              <a:ext uri="{FF2B5EF4-FFF2-40B4-BE49-F238E27FC236}">
                <a16:creationId xmlns:a16="http://schemas.microsoft.com/office/drawing/2014/main" id="{10B2A38F-7A1D-81A9-EAF6-3A3240A4E9FA}"/>
              </a:ext>
            </a:extLst>
          </p:cNvPr>
          <p:cNvSpPr txBox="1">
            <a:spLocks/>
          </p:cNvSpPr>
          <p:nvPr/>
        </p:nvSpPr>
        <p:spPr>
          <a:xfrm>
            <a:off x="1877353" y="990033"/>
            <a:ext cx="9104301" cy="711081"/>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dk1"/>
              </a:buClr>
              <a:buSzPts val="3200"/>
              <a:buFont typeface="Calibri"/>
              <a:buNone/>
            </a:pPr>
            <a:r>
              <a:rPr lang="en-US" sz="2800" b="1" dirty="0"/>
              <a:t>Expected outcomes</a:t>
            </a:r>
            <a:endParaRPr lang="en-US" sz="2800" dirty="0"/>
          </a:p>
        </p:txBody>
      </p:sp>
      <p:grpSp>
        <p:nvGrpSpPr>
          <p:cNvPr id="19" name="Google Shape;308;p11">
            <a:extLst>
              <a:ext uri="{FF2B5EF4-FFF2-40B4-BE49-F238E27FC236}">
                <a16:creationId xmlns:a16="http://schemas.microsoft.com/office/drawing/2014/main" id="{116EDED6-EC7A-BCC1-A0EF-F21365F73108}"/>
              </a:ext>
            </a:extLst>
          </p:cNvPr>
          <p:cNvGrpSpPr/>
          <p:nvPr/>
        </p:nvGrpSpPr>
        <p:grpSpPr>
          <a:xfrm>
            <a:off x="3945555" y="1511252"/>
            <a:ext cx="3870038" cy="4641054"/>
            <a:chOff x="3563953" y="1362678"/>
            <a:chExt cx="5062341" cy="5685136"/>
          </a:xfrm>
        </p:grpSpPr>
        <p:grpSp>
          <p:nvGrpSpPr>
            <p:cNvPr id="20" name="Google Shape;309;p11">
              <a:extLst>
                <a:ext uri="{FF2B5EF4-FFF2-40B4-BE49-F238E27FC236}">
                  <a16:creationId xmlns:a16="http://schemas.microsoft.com/office/drawing/2014/main" id="{A2BC66C7-E5BF-B88F-FDCF-8265956F1C76}"/>
                </a:ext>
              </a:extLst>
            </p:cNvPr>
            <p:cNvGrpSpPr/>
            <p:nvPr/>
          </p:nvGrpSpPr>
          <p:grpSpPr>
            <a:xfrm>
              <a:off x="3563953" y="3542378"/>
              <a:ext cx="5062341" cy="3505436"/>
              <a:chOff x="3396093" y="3662298"/>
              <a:chExt cx="5062341" cy="3505436"/>
            </a:xfrm>
          </p:grpSpPr>
          <p:sp>
            <p:nvSpPr>
              <p:cNvPr id="42" name="Google Shape;310;p11">
                <a:extLst>
                  <a:ext uri="{FF2B5EF4-FFF2-40B4-BE49-F238E27FC236}">
                    <a16:creationId xmlns:a16="http://schemas.microsoft.com/office/drawing/2014/main" id="{70E45BB3-20E8-B901-3CCD-29A80F536666}"/>
                  </a:ext>
                </a:extLst>
              </p:cNvPr>
              <p:cNvSpPr/>
              <p:nvPr/>
            </p:nvSpPr>
            <p:spPr>
              <a:xfrm rot="-1895873">
                <a:off x="4962272" y="4823885"/>
                <a:ext cx="3366080" cy="1448979"/>
              </a:xfrm>
              <a:prstGeom prst="ellipse">
                <a:avLst/>
              </a:prstGeom>
              <a:gradFill>
                <a:gsLst>
                  <a:gs pos="0">
                    <a:srgbClr val="000000">
                      <a:alpha val="48627"/>
                    </a:srgbClr>
                  </a:gs>
                  <a:gs pos="100000">
                    <a:srgbClr val="FFFFFF">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600">
                  <a:solidFill>
                    <a:srgbClr val="FFFFFF"/>
                  </a:solidFill>
                  <a:latin typeface="Calibri"/>
                  <a:ea typeface="Calibri"/>
                  <a:cs typeface="Calibri"/>
                  <a:sym typeface="Calibri"/>
                </a:endParaRPr>
              </a:p>
            </p:txBody>
          </p:sp>
          <p:sp>
            <p:nvSpPr>
              <p:cNvPr id="43" name="Google Shape;311;p11">
                <a:extLst>
                  <a:ext uri="{FF2B5EF4-FFF2-40B4-BE49-F238E27FC236}">
                    <a16:creationId xmlns:a16="http://schemas.microsoft.com/office/drawing/2014/main" id="{71FF2D15-2366-6573-569C-338EDBBF5636}"/>
                  </a:ext>
                </a:extLst>
              </p:cNvPr>
              <p:cNvSpPr/>
              <p:nvPr/>
            </p:nvSpPr>
            <p:spPr>
              <a:xfrm rot="2437725">
                <a:off x="3524752" y="4580881"/>
                <a:ext cx="3438983" cy="1668270"/>
              </a:xfrm>
              <a:prstGeom prst="ellipse">
                <a:avLst/>
              </a:prstGeom>
              <a:gradFill>
                <a:gsLst>
                  <a:gs pos="0">
                    <a:srgbClr val="000000">
                      <a:alpha val="43921"/>
                    </a:srgbClr>
                  </a:gs>
                  <a:gs pos="100000">
                    <a:srgbClr val="FFFFFF">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600">
                  <a:solidFill>
                    <a:srgbClr val="FFFFFF"/>
                  </a:solidFill>
                  <a:latin typeface="Calibri"/>
                  <a:ea typeface="Calibri"/>
                  <a:cs typeface="Calibri"/>
                  <a:sym typeface="Calibri"/>
                </a:endParaRPr>
              </a:p>
            </p:txBody>
          </p:sp>
        </p:grpSp>
        <p:grpSp>
          <p:nvGrpSpPr>
            <p:cNvPr id="21" name="Google Shape;312;p11">
              <a:extLst>
                <a:ext uri="{FF2B5EF4-FFF2-40B4-BE49-F238E27FC236}">
                  <a16:creationId xmlns:a16="http://schemas.microsoft.com/office/drawing/2014/main" id="{5FDB5B3B-23D6-2D6C-E6DB-801929793293}"/>
                </a:ext>
              </a:extLst>
            </p:cNvPr>
            <p:cNvGrpSpPr/>
            <p:nvPr/>
          </p:nvGrpSpPr>
          <p:grpSpPr>
            <a:xfrm>
              <a:off x="4073912" y="1366956"/>
              <a:ext cx="4376720" cy="4825252"/>
              <a:chOff x="3902172" y="1482598"/>
              <a:chExt cx="4384480" cy="4833808"/>
            </a:xfrm>
          </p:grpSpPr>
          <p:sp>
            <p:nvSpPr>
              <p:cNvPr id="39" name="Google Shape;313;p11">
                <a:extLst>
                  <a:ext uri="{FF2B5EF4-FFF2-40B4-BE49-F238E27FC236}">
                    <a16:creationId xmlns:a16="http://schemas.microsoft.com/office/drawing/2014/main" id="{A5226E2E-EA7D-9D78-7BA0-D03B1041CEEB}"/>
                  </a:ext>
                </a:extLst>
              </p:cNvPr>
              <p:cNvSpPr/>
              <p:nvPr/>
            </p:nvSpPr>
            <p:spPr>
              <a:xfrm>
                <a:off x="3902172" y="2192845"/>
                <a:ext cx="1889614" cy="4123561"/>
              </a:xfrm>
              <a:custGeom>
                <a:avLst/>
                <a:gdLst/>
                <a:ahLst/>
                <a:cxnLst/>
                <a:rect l="l" t="t" r="r" b="b"/>
                <a:pathLst>
                  <a:path w="3019" h="6398" extrusionOk="0">
                    <a:moveTo>
                      <a:pt x="0" y="0"/>
                    </a:moveTo>
                    <a:lnTo>
                      <a:pt x="3019" y="2016"/>
                    </a:lnTo>
                    <a:lnTo>
                      <a:pt x="2999" y="6398"/>
                    </a:lnTo>
                    <a:lnTo>
                      <a:pt x="323" y="3818"/>
                    </a:lnTo>
                    <a:lnTo>
                      <a:pt x="0" y="0"/>
                    </a:lnTo>
                    <a:close/>
                  </a:path>
                </a:pathLst>
              </a:custGeom>
              <a:solidFill>
                <a:srgbClr val="3F3F3F"/>
              </a:solidFill>
              <a:ln>
                <a:noFill/>
              </a:ln>
            </p:spPr>
            <p:txBody>
              <a:bodyPr spcFirstLastPara="1" wrap="square" lIns="91425" tIns="45700" rIns="91425" bIns="45700" anchor="t" anchorCtr="0">
                <a:noAutofit/>
              </a:bodyPr>
              <a:lstStyle/>
              <a:p>
                <a:endParaRPr sz="2000">
                  <a:solidFill>
                    <a:schemeClr val="dk1"/>
                  </a:solidFill>
                  <a:latin typeface="Calibri"/>
                  <a:ea typeface="Calibri"/>
                  <a:cs typeface="Calibri"/>
                  <a:sym typeface="Calibri"/>
                </a:endParaRPr>
              </a:p>
            </p:txBody>
          </p:sp>
          <p:sp>
            <p:nvSpPr>
              <p:cNvPr id="40" name="Google Shape;314;p11">
                <a:extLst>
                  <a:ext uri="{FF2B5EF4-FFF2-40B4-BE49-F238E27FC236}">
                    <a16:creationId xmlns:a16="http://schemas.microsoft.com/office/drawing/2014/main" id="{13D98DAB-A0F2-C86A-563E-2FC504B1FC40}"/>
                  </a:ext>
                </a:extLst>
              </p:cNvPr>
              <p:cNvSpPr/>
              <p:nvPr/>
            </p:nvSpPr>
            <p:spPr>
              <a:xfrm>
                <a:off x="5779268" y="2487386"/>
                <a:ext cx="2507384" cy="3829020"/>
              </a:xfrm>
              <a:custGeom>
                <a:avLst/>
                <a:gdLst/>
                <a:ahLst/>
                <a:cxnLst/>
                <a:rect l="l" t="t" r="r" b="b"/>
                <a:pathLst>
                  <a:path w="4006" h="5941" extrusionOk="0">
                    <a:moveTo>
                      <a:pt x="4006" y="0"/>
                    </a:moveTo>
                    <a:lnTo>
                      <a:pt x="3410" y="3889"/>
                    </a:lnTo>
                    <a:lnTo>
                      <a:pt x="0" y="5941"/>
                    </a:lnTo>
                    <a:lnTo>
                      <a:pt x="20" y="1559"/>
                    </a:lnTo>
                    <a:lnTo>
                      <a:pt x="4006" y="0"/>
                    </a:lnTo>
                    <a:close/>
                  </a:path>
                </a:pathLst>
              </a:custGeom>
              <a:solidFill>
                <a:srgbClr val="3F3F3F"/>
              </a:solidFill>
              <a:ln>
                <a:noFill/>
              </a:ln>
            </p:spPr>
            <p:txBody>
              <a:bodyPr spcFirstLastPara="1" wrap="square" lIns="91425" tIns="45700" rIns="91425" bIns="45700" anchor="t" anchorCtr="0">
                <a:noAutofit/>
              </a:bodyPr>
              <a:lstStyle/>
              <a:p>
                <a:endParaRPr sz="2000">
                  <a:solidFill>
                    <a:schemeClr val="dk1"/>
                  </a:solidFill>
                  <a:latin typeface="Calibri"/>
                  <a:ea typeface="Calibri"/>
                  <a:cs typeface="Calibri"/>
                  <a:sym typeface="Calibri"/>
                </a:endParaRPr>
              </a:p>
            </p:txBody>
          </p:sp>
          <p:sp>
            <p:nvSpPr>
              <p:cNvPr id="41" name="Google Shape;315;p11">
                <a:extLst>
                  <a:ext uri="{FF2B5EF4-FFF2-40B4-BE49-F238E27FC236}">
                    <a16:creationId xmlns:a16="http://schemas.microsoft.com/office/drawing/2014/main" id="{BA93AB71-B52E-FCCB-4D6E-CD455688CA6F}"/>
                  </a:ext>
                </a:extLst>
              </p:cNvPr>
              <p:cNvSpPr/>
              <p:nvPr/>
            </p:nvSpPr>
            <p:spPr>
              <a:xfrm>
                <a:off x="3902172" y="1482598"/>
                <a:ext cx="4384480" cy="2009575"/>
              </a:xfrm>
              <a:custGeom>
                <a:avLst/>
                <a:gdLst/>
                <a:ahLst/>
                <a:cxnLst/>
                <a:rect l="l" t="t" r="r" b="b"/>
                <a:pathLst>
                  <a:path w="7005" h="3118" extrusionOk="0">
                    <a:moveTo>
                      <a:pt x="3672" y="0"/>
                    </a:moveTo>
                    <a:lnTo>
                      <a:pt x="7005" y="1559"/>
                    </a:lnTo>
                    <a:lnTo>
                      <a:pt x="3019" y="3118"/>
                    </a:lnTo>
                    <a:lnTo>
                      <a:pt x="0" y="1102"/>
                    </a:lnTo>
                    <a:lnTo>
                      <a:pt x="3672" y="0"/>
                    </a:lnTo>
                    <a:close/>
                  </a:path>
                </a:pathLst>
              </a:custGeom>
              <a:solidFill>
                <a:srgbClr val="3F3F3F"/>
              </a:solidFill>
              <a:ln>
                <a:noFill/>
              </a:ln>
            </p:spPr>
            <p:txBody>
              <a:bodyPr spcFirstLastPara="1" wrap="square" lIns="91425" tIns="45700" rIns="91425" bIns="45700" anchor="t" anchorCtr="0">
                <a:noAutofit/>
              </a:bodyPr>
              <a:lstStyle/>
              <a:p>
                <a:endParaRPr sz="2000">
                  <a:solidFill>
                    <a:schemeClr val="dk1"/>
                  </a:solidFill>
                  <a:latin typeface="Calibri"/>
                  <a:ea typeface="Calibri"/>
                  <a:cs typeface="Calibri"/>
                  <a:sym typeface="Calibri"/>
                </a:endParaRPr>
              </a:p>
            </p:txBody>
          </p:sp>
        </p:grpSp>
        <p:sp>
          <p:nvSpPr>
            <p:cNvPr id="22" name="Google Shape;316;p11">
              <a:extLst>
                <a:ext uri="{FF2B5EF4-FFF2-40B4-BE49-F238E27FC236}">
                  <a16:creationId xmlns:a16="http://schemas.microsoft.com/office/drawing/2014/main" id="{09F51977-D13E-22B3-D504-045A156B9179}"/>
                </a:ext>
              </a:extLst>
            </p:cNvPr>
            <p:cNvSpPr/>
            <p:nvPr/>
          </p:nvSpPr>
          <p:spPr>
            <a:xfrm>
              <a:off x="4148271" y="3015196"/>
              <a:ext cx="1081568" cy="1953503"/>
            </a:xfrm>
            <a:custGeom>
              <a:avLst/>
              <a:gdLst/>
              <a:ahLst/>
              <a:cxnLst/>
              <a:rect l="l" t="t" r="r" b="b"/>
              <a:pathLst>
                <a:path w="1728" h="3031" extrusionOk="0">
                  <a:moveTo>
                    <a:pt x="0" y="0"/>
                  </a:moveTo>
                  <a:lnTo>
                    <a:pt x="1705" y="1334"/>
                  </a:lnTo>
                  <a:lnTo>
                    <a:pt x="1728" y="2593"/>
                  </a:lnTo>
                  <a:lnTo>
                    <a:pt x="818" y="1795"/>
                  </a:lnTo>
                  <a:lnTo>
                    <a:pt x="900" y="3031"/>
                  </a:lnTo>
                  <a:lnTo>
                    <a:pt x="198" y="2356"/>
                  </a:lnTo>
                  <a:lnTo>
                    <a:pt x="0" y="0"/>
                  </a:lnTo>
                  <a:close/>
                </a:path>
              </a:pathLst>
            </a:custGeom>
            <a:gradFill>
              <a:gsLst>
                <a:gs pos="0">
                  <a:schemeClr val="accent6"/>
                </a:gs>
                <a:gs pos="100000">
                  <a:srgbClr val="1C6294"/>
                </a:gs>
              </a:gsLst>
              <a:lin ang="13500000" scaled="0"/>
            </a:gradFill>
            <a:ln w="9525" cap="flat" cmpd="sng">
              <a:solidFill>
                <a:schemeClr val="accent6"/>
              </a:solidFill>
              <a:prstDash val="solid"/>
              <a:round/>
              <a:headEnd type="none" w="sm" len="sm"/>
              <a:tailEnd type="none" w="sm" len="sm"/>
            </a:ln>
          </p:spPr>
          <p:txBody>
            <a:bodyPr spcFirstLastPara="1" wrap="square" lIns="91425" tIns="45700" rIns="91425" bIns="45700" anchor="t" anchorCtr="0">
              <a:noAutofit/>
            </a:bodyPr>
            <a:lstStyle/>
            <a:p>
              <a:endParaRPr sz="2000">
                <a:solidFill>
                  <a:schemeClr val="dk1"/>
                </a:solidFill>
                <a:latin typeface="Calibri"/>
                <a:ea typeface="Calibri"/>
                <a:cs typeface="Calibri"/>
                <a:sym typeface="Calibri"/>
              </a:endParaRPr>
            </a:p>
          </p:txBody>
        </p:sp>
        <p:sp>
          <p:nvSpPr>
            <p:cNvPr id="23" name="Google Shape;317;p11">
              <a:extLst>
                <a:ext uri="{FF2B5EF4-FFF2-40B4-BE49-F238E27FC236}">
                  <a16:creationId xmlns:a16="http://schemas.microsoft.com/office/drawing/2014/main" id="{71F5D532-6441-17DC-AEA8-839DF99ABFC1}"/>
                </a:ext>
              </a:extLst>
            </p:cNvPr>
            <p:cNvSpPr/>
            <p:nvPr/>
          </p:nvSpPr>
          <p:spPr>
            <a:xfrm>
              <a:off x="4070032" y="2072925"/>
              <a:ext cx="1889614" cy="2322161"/>
            </a:xfrm>
            <a:custGeom>
              <a:avLst/>
              <a:gdLst/>
              <a:ahLst/>
              <a:cxnLst/>
              <a:rect l="l" t="t" r="r" b="b"/>
              <a:pathLst>
                <a:path w="3019" h="3603" extrusionOk="0">
                  <a:moveTo>
                    <a:pt x="0" y="0"/>
                  </a:moveTo>
                  <a:lnTo>
                    <a:pt x="3019" y="2016"/>
                  </a:lnTo>
                  <a:lnTo>
                    <a:pt x="3012" y="3603"/>
                  </a:lnTo>
                  <a:lnTo>
                    <a:pt x="3010" y="3603"/>
                  </a:lnTo>
                  <a:lnTo>
                    <a:pt x="1937" y="2743"/>
                  </a:lnTo>
                  <a:lnTo>
                    <a:pt x="1937" y="2743"/>
                  </a:lnTo>
                  <a:lnTo>
                    <a:pt x="111" y="1316"/>
                  </a:lnTo>
                  <a:lnTo>
                    <a:pt x="0" y="0"/>
                  </a:lnTo>
                  <a:close/>
                </a:path>
              </a:pathLst>
            </a:custGeom>
            <a:gradFill>
              <a:gsLst>
                <a:gs pos="0">
                  <a:srgbClr val="A0AEAF"/>
                </a:gs>
                <a:gs pos="100000">
                  <a:schemeClr val="accent4"/>
                </a:gs>
              </a:gsLst>
              <a:lin ang="9000000" scaled="0"/>
            </a:gradFill>
            <a:ln w="9525" cap="flat" cmpd="sng">
              <a:solidFill>
                <a:srgbClr val="C9D0D1"/>
              </a:solidFill>
              <a:prstDash val="solid"/>
              <a:round/>
              <a:headEnd type="none" w="sm" len="sm"/>
              <a:tailEnd type="none" w="sm" len="sm"/>
            </a:ln>
          </p:spPr>
          <p:txBody>
            <a:bodyPr spcFirstLastPara="1" wrap="square" lIns="91425" tIns="45700" rIns="91425" bIns="45700" anchor="t" anchorCtr="0">
              <a:noAutofit/>
            </a:bodyPr>
            <a:lstStyle/>
            <a:p>
              <a:endParaRPr sz="2000">
                <a:solidFill>
                  <a:schemeClr val="dk1"/>
                </a:solidFill>
                <a:latin typeface="Calibri"/>
                <a:ea typeface="Calibri"/>
                <a:cs typeface="Calibri"/>
                <a:sym typeface="Calibri"/>
              </a:endParaRPr>
            </a:p>
          </p:txBody>
        </p:sp>
        <p:sp>
          <p:nvSpPr>
            <p:cNvPr id="24" name="Google Shape;318;p11">
              <a:extLst>
                <a:ext uri="{FF2B5EF4-FFF2-40B4-BE49-F238E27FC236}">
                  <a16:creationId xmlns:a16="http://schemas.microsoft.com/office/drawing/2014/main" id="{566DA5D7-BE92-B87A-F44A-F0D4FFB49D6D}"/>
                </a:ext>
              </a:extLst>
            </p:cNvPr>
            <p:cNvSpPr/>
            <p:nvPr/>
          </p:nvSpPr>
          <p:spPr>
            <a:xfrm>
              <a:off x="4738501" y="4334503"/>
              <a:ext cx="1212382" cy="1861983"/>
            </a:xfrm>
            <a:custGeom>
              <a:avLst/>
              <a:gdLst/>
              <a:ahLst/>
              <a:cxnLst/>
              <a:rect l="l" t="t" r="r" b="b"/>
              <a:pathLst>
                <a:path w="1937" h="2889" extrusionOk="0">
                  <a:moveTo>
                    <a:pt x="0" y="0"/>
                  </a:moveTo>
                  <a:lnTo>
                    <a:pt x="1926" y="1687"/>
                  </a:lnTo>
                  <a:lnTo>
                    <a:pt x="1937" y="1682"/>
                  </a:lnTo>
                  <a:lnTo>
                    <a:pt x="1931" y="2889"/>
                  </a:lnTo>
                  <a:lnTo>
                    <a:pt x="71" y="1096"/>
                  </a:lnTo>
                  <a:lnTo>
                    <a:pt x="0" y="0"/>
                  </a:lnTo>
                  <a:close/>
                </a:path>
              </a:pathLst>
            </a:custGeom>
            <a:gradFill>
              <a:gsLst>
                <a:gs pos="0">
                  <a:schemeClr val="accent5"/>
                </a:gs>
                <a:gs pos="100000">
                  <a:srgbClr val="578793"/>
                </a:gs>
              </a:gsLst>
              <a:lin ang="13500000" scaled="0"/>
            </a:gradFill>
            <a:ln w="9525" cap="flat" cmpd="sng">
              <a:solidFill>
                <a:schemeClr val="accent5"/>
              </a:solidFill>
              <a:prstDash val="solid"/>
              <a:round/>
              <a:headEnd type="none" w="sm" len="sm"/>
              <a:tailEnd type="none" w="sm" len="sm"/>
            </a:ln>
          </p:spPr>
          <p:txBody>
            <a:bodyPr spcFirstLastPara="1" wrap="square" lIns="91425" tIns="45700" rIns="91425" bIns="45700" anchor="t" anchorCtr="0">
              <a:noAutofit/>
            </a:bodyPr>
            <a:lstStyle/>
            <a:p>
              <a:endParaRPr sz="2000">
                <a:solidFill>
                  <a:schemeClr val="dk1"/>
                </a:solidFill>
                <a:latin typeface="Calibri"/>
                <a:ea typeface="Calibri"/>
                <a:cs typeface="Calibri"/>
                <a:sym typeface="Calibri"/>
              </a:endParaRPr>
            </a:p>
          </p:txBody>
        </p:sp>
        <p:sp>
          <p:nvSpPr>
            <p:cNvPr id="25" name="Google Shape;319;p11">
              <a:extLst>
                <a:ext uri="{FF2B5EF4-FFF2-40B4-BE49-F238E27FC236}">
                  <a16:creationId xmlns:a16="http://schemas.microsoft.com/office/drawing/2014/main" id="{2BCBAEBC-92D4-A989-D6D9-2813D78FE6FD}"/>
                </a:ext>
              </a:extLst>
            </p:cNvPr>
            <p:cNvSpPr/>
            <p:nvPr/>
          </p:nvSpPr>
          <p:spPr>
            <a:xfrm>
              <a:off x="5283666" y="3930397"/>
              <a:ext cx="671599" cy="1405027"/>
            </a:xfrm>
            <a:custGeom>
              <a:avLst/>
              <a:gdLst/>
              <a:ahLst/>
              <a:cxnLst/>
              <a:rect l="l" t="t" r="r" b="b"/>
              <a:pathLst>
                <a:path w="1073" h="2180" extrusionOk="0">
                  <a:moveTo>
                    <a:pt x="0" y="0"/>
                  </a:moveTo>
                  <a:lnTo>
                    <a:pt x="1057" y="846"/>
                  </a:lnTo>
                  <a:lnTo>
                    <a:pt x="1073" y="839"/>
                  </a:lnTo>
                  <a:lnTo>
                    <a:pt x="1066" y="2180"/>
                  </a:lnTo>
                  <a:lnTo>
                    <a:pt x="23" y="1268"/>
                  </a:lnTo>
                  <a:lnTo>
                    <a:pt x="0" y="0"/>
                  </a:lnTo>
                  <a:close/>
                </a:path>
              </a:pathLst>
            </a:custGeom>
            <a:gradFill>
              <a:gsLst>
                <a:gs pos="0">
                  <a:srgbClr val="41A4AE"/>
                </a:gs>
                <a:gs pos="100000">
                  <a:srgbClr val="71C1C9"/>
                </a:gs>
              </a:gsLst>
              <a:lin ang="18900000" scaled="0"/>
            </a:gradFill>
            <a:ln w="9525" cap="flat" cmpd="sng">
              <a:solidFill>
                <a:srgbClr val="9AD2D8"/>
              </a:solidFill>
              <a:prstDash val="solid"/>
              <a:round/>
              <a:headEnd type="none" w="sm" len="sm"/>
              <a:tailEnd type="none" w="sm" len="sm"/>
            </a:ln>
          </p:spPr>
          <p:txBody>
            <a:bodyPr spcFirstLastPara="1" wrap="square" lIns="91425" tIns="45700" rIns="91425" bIns="45700" anchor="t" anchorCtr="0">
              <a:noAutofit/>
            </a:bodyPr>
            <a:lstStyle/>
            <a:p>
              <a:endParaRPr sz="2000">
                <a:solidFill>
                  <a:schemeClr val="dk1"/>
                </a:solidFill>
                <a:latin typeface="Calibri"/>
                <a:ea typeface="Calibri"/>
                <a:cs typeface="Calibri"/>
                <a:sym typeface="Calibri"/>
              </a:endParaRPr>
            </a:p>
          </p:txBody>
        </p:sp>
        <p:sp>
          <p:nvSpPr>
            <p:cNvPr id="26" name="Google Shape;320;p11">
              <a:extLst>
                <a:ext uri="{FF2B5EF4-FFF2-40B4-BE49-F238E27FC236}">
                  <a16:creationId xmlns:a16="http://schemas.microsoft.com/office/drawing/2014/main" id="{87CC8D07-0D71-0E62-A9FC-00A3621ABD20}"/>
                </a:ext>
              </a:extLst>
            </p:cNvPr>
            <p:cNvSpPr/>
            <p:nvPr/>
          </p:nvSpPr>
          <p:spPr>
            <a:xfrm>
              <a:off x="5955264" y="3009395"/>
              <a:ext cx="908192" cy="1385692"/>
            </a:xfrm>
            <a:custGeom>
              <a:avLst/>
              <a:gdLst/>
              <a:ahLst/>
              <a:cxnLst/>
              <a:rect l="l" t="t" r="r" b="b"/>
              <a:pathLst>
                <a:path w="1451" h="2150" extrusionOk="0">
                  <a:moveTo>
                    <a:pt x="1449" y="0"/>
                  </a:moveTo>
                  <a:lnTo>
                    <a:pt x="1451" y="2"/>
                  </a:lnTo>
                  <a:lnTo>
                    <a:pt x="1355" y="1513"/>
                  </a:lnTo>
                  <a:lnTo>
                    <a:pt x="0" y="2150"/>
                  </a:lnTo>
                  <a:lnTo>
                    <a:pt x="7" y="563"/>
                  </a:lnTo>
                  <a:lnTo>
                    <a:pt x="1449" y="0"/>
                  </a:lnTo>
                  <a:close/>
                </a:path>
              </a:pathLst>
            </a:custGeom>
            <a:solidFill>
              <a:srgbClr val="5A696B"/>
            </a:solidFill>
            <a:ln>
              <a:noFill/>
            </a:ln>
          </p:spPr>
          <p:txBody>
            <a:bodyPr spcFirstLastPara="1" wrap="square" lIns="91425" tIns="45700" rIns="91425" bIns="45700" anchor="t" anchorCtr="0">
              <a:noAutofit/>
            </a:bodyPr>
            <a:lstStyle/>
            <a:p>
              <a:endParaRPr sz="2000">
                <a:solidFill>
                  <a:schemeClr val="dk1"/>
                </a:solidFill>
                <a:latin typeface="Calibri"/>
                <a:ea typeface="Calibri"/>
                <a:cs typeface="Calibri"/>
                <a:sym typeface="Calibri"/>
              </a:endParaRPr>
            </a:p>
          </p:txBody>
        </p:sp>
        <p:sp>
          <p:nvSpPr>
            <p:cNvPr id="27" name="Google Shape;321;p11">
              <a:extLst>
                <a:ext uri="{FF2B5EF4-FFF2-40B4-BE49-F238E27FC236}">
                  <a16:creationId xmlns:a16="http://schemas.microsoft.com/office/drawing/2014/main" id="{4E346AAF-B62E-1E81-7DD7-68FD126415B1}"/>
                </a:ext>
              </a:extLst>
            </p:cNvPr>
            <p:cNvSpPr/>
            <p:nvPr/>
          </p:nvSpPr>
          <p:spPr>
            <a:xfrm>
              <a:off x="7505011" y="3340028"/>
              <a:ext cx="804291" cy="1890986"/>
            </a:xfrm>
            <a:custGeom>
              <a:avLst/>
              <a:gdLst/>
              <a:ahLst/>
              <a:cxnLst/>
              <a:rect l="l" t="t" r="r" b="b"/>
              <a:pathLst>
                <a:path w="1285" h="2934" extrusionOk="0">
                  <a:moveTo>
                    <a:pt x="1285" y="0"/>
                  </a:moveTo>
                  <a:lnTo>
                    <a:pt x="921" y="2380"/>
                  </a:lnTo>
                  <a:lnTo>
                    <a:pt x="0" y="2934"/>
                  </a:lnTo>
                  <a:lnTo>
                    <a:pt x="118" y="1800"/>
                  </a:lnTo>
                  <a:lnTo>
                    <a:pt x="118" y="1800"/>
                  </a:lnTo>
                  <a:lnTo>
                    <a:pt x="130" y="1698"/>
                  </a:lnTo>
                  <a:lnTo>
                    <a:pt x="130" y="1700"/>
                  </a:lnTo>
                  <a:lnTo>
                    <a:pt x="246" y="480"/>
                  </a:lnTo>
                  <a:lnTo>
                    <a:pt x="1285" y="0"/>
                  </a:lnTo>
                  <a:close/>
                </a:path>
              </a:pathLst>
            </a:custGeom>
            <a:gradFill>
              <a:gsLst>
                <a:gs pos="0">
                  <a:srgbClr val="41A2CA"/>
                </a:gs>
                <a:gs pos="72000">
                  <a:srgbClr val="246782"/>
                </a:gs>
                <a:gs pos="100000">
                  <a:srgbClr val="246782"/>
                </a:gs>
              </a:gsLst>
              <a:lin ang="2700000" scaled="0"/>
            </a:grad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endParaRPr sz="2000">
                <a:solidFill>
                  <a:schemeClr val="dk1"/>
                </a:solidFill>
                <a:latin typeface="Calibri"/>
                <a:ea typeface="Calibri"/>
                <a:cs typeface="Calibri"/>
                <a:sym typeface="Calibri"/>
              </a:endParaRPr>
            </a:p>
          </p:txBody>
        </p:sp>
        <p:sp>
          <p:nvSpPr>
            <p:cNvPr id="28" name="Google Shape;322;p11">
              <a:extLst>
                <a:ext uri="{FF2B5EF4-FFF2-40B4-BE49-F238E27FC236}">
                  <a16:creationId xmlns:a16="http://schemas.microsoft.com/office/drawing/2014/main" id="{E977CE01-4A9D-73A1-7599-3BC74F44050A}"/>
                </a:ext>
              </a:extLst>
            </p:cNvPr>
            <p:cNvSpPr/>
            <p:nvPr/>
          </p:nvSpPr>
          <p:spPr>
            <a:xfrm>
              <a:off x="5950883" y="2367466"/>
              <a:ext cx="2503629" cy="2970536"/>
            </a:xfrm>
            <a:custGeom>
              <a:avLst/>
              <a:gdLst/>
              <a:ahLst/>
              <a:cxnLst/>
              <a:rect l="l" t="t" r="r" b="b"/>
              <a:pathLst>
                <a:path w="4000" h="4609" extrusionOk="0">
                  <a:moveTo>
                    <a:pt x="4000" y="0"/>
                  </a:moveTo>
                  <a:lnTo>
                    <a:pt x="3788" y="1382"/>
                  </a:lnTo>
                  <a:lnTo>
                    <a:pt x="2629" y="1918"/>
                  </a:lnTo>
                  <a:lnTo>
                    <a:pt x="2499" y="3271"/>
                  </a:lnTo>
                  <a:lnTo>
                    <a:pt x="5" y="4609"/>
                  </a:lnTo>
                  <a:lnTo>
                    <a:pt x="0" y="4605"/>
                  </a:lnTo>
                  <a:lnTo>
                    <a:pt x="7" y="3264"/>
                  </a:lnTo>
                  <a:lnTo>
                    <a:pt x="1467" y="2580"/>
                  </a:lnTo>
                  <a:lnTo>
                    <a:pt x="1569" y="950"/>
                  </a:lnTo>
                  <a:lnTo>
                    <a:pt x="4000" y="0"/>
                  </a:lnTo>
                  <a:close/>
                </a:path>
              </a:pathLst>
            </a:custGeom>
            <a:gradFill>
              <a:gsLst>
                <a:gs pos="0">
                  <a:srgbClr val="40A0AA"/>
                </a:gs>
                <a:gs pos="23000">
                  <a:srgbClr val="40A0AA"/>
                </a:gs>
                <a:gs pos="84000">
                  <a:srgbClr val="1D4A4F"/>
                </a:gs>
                <a:gs pos="100000">
                  <a:srgbClr val="1D4A4F"/>
                </a:gs>
              </a:gsLst>
              <a:lin ang="2400000" scaled="0"/>
            </a:gradFill>
            <a:ln w="9525" cap="flat" cmpd="sng">
              <a:solidFill>
                <a:srgbClr val="398F98"/>
              </a:solidFill>
              <a:prstDash val="solid"/>
              <a:round/>
              <a:headEnd type="none" w="sm" len="sm"/>
              <a:tailEnd type="none" w="sm" len="sm"/>
            </a:ln>
          </p:spPr>
          <p:txBody>
            <a:bodyPr spcFirstLastPara="1" wrap="square" lIns="91425" tIns="45700" rIns="91425" bIns="45700" anchor="t" anchorCtr="0">
              <a:noAutofit/>
            </a:bodyPr>
            <a:lstStyle/>
            <a:p>
              <a:endParaRPr sz="2000">
                <a:solidFill>
                  <a:schemeClr val="dk1"/>
                </a:solidFill>
                <a:latin typeface="Calibri"/>
                <a:ea typeface="Calibri"/>
                <a:cs typeface="Calibri"/>
                <a:sym typeface="Calibri"/>
              </a:endParaRPr>
            </a:p>
          </p:txBody>
        </p:sp>
        <p:sp>
          <p:nvSpPr>
            <p:cNvPr id="29" name="Google Shape;323;p11">
              <a:extLst>
                <a:ext uri="{FF2B5EF4-FFF2-40B4-BE49-F238E27FC236}">
                  <a16:creationId xmlns:a16="http://schemas.microsoft.com/office/drawing/2014/main" id="{943F880D-4F39-E4CC-84C1-542313EEDBA7}"/>
                </a:ext>
              </a:extLst>
            </p:cNvPr>
            <p:cNvSpPr/>
            <p:nvPr/>
          </p:nvSpPr>
          <p:spPr>
            <a:xfrm>
              <a:off x="5947128" y="4557503"/>
              <a:ext cx="1559761" cy="1638983"/>
            </a:xfrm>
            <a:custGeom>
              <a:avLst/>
              <a:gdLst/>
              <a:ahLst/>
              <a:cxnLst/>
              <a:rect l="l" t="t" r="r" b="b"/>
              <a:pathLst>
                <a:path w="2492" h="2543" extrusionOk="0">
                  <a:moveTo>
                    <a:pt x="2492" y="0"/>
                  </a:moveTo>
                  <a:lnTo>
                    <a:pt x="2373" y="1116"/>
                  </a:lnTo>
                  <a:lnTo>
                    <a:pt x="0" y="2543"/>
                  </a:lnTo>
                  <a:lnTo>
                    <a:pt x="6" y="1336"/>
                  </a:lnTo>
                  <a:lnTo>
                    <a:pt x="2492" y="0"/>
                  </a:lnTo>
                  <a:close/>
                </a:path>
              </a:pathLst>
            </a:custGeom>
            <a:gradFill>
              <a:gsLst>
                <a:gs pos="0">
                  <a:srgbClr val="578793"/>
                </a:gs>
                <a:gs pos="100000">
                  <a:srgbClr val="3A5A62"/>
                </a:gs>
              </a:gsLst>
              <a:lin ang="2700000" scaled="0"/>
            </a:gradFill>
            <a:ln w="9525" cap="flat" cmpd="sng">
              <a:solidFill>
                <a:srgbClr val="578793"/>
              </a:solidFill>
              <a:prstDash val="solid"/>
              <a:round/>
              <a:headEnd type="none" w="sm" len="sm"/>
              <a:tailEnd type="none" w="sm" len="sm"/>
            </a:ln>
          </p:spPr>
          <p:txBody>
            <a:bodyPr spcFirstLastPara="1" wrap="square" lIns="91425" tIns="45700" rIns="91425" bIns="45700" anchor="t" anchorCtr="0">
              <a:noAutofit/>
            </a:bodyPr>
            <a:lstStyle/>
            <a:p>
              <a:endParaRPr sz="2000">
                <a:solidFill>
                  <a:schemeClr val="dk1"/>
                </a:solidFill>
                <a:latin typeface="Calibri"/>
                <a:ea typeface="Calibri"/>
                <a:cs typeface="Calibri"/>
                <a:sym typeface="Calibri"/>
              </a:endParaRPr>
            </a:p>
          </p:txBody>
        </p:sp>
        <p:sp>
          <p:nvSpPr>
            <p:cNvPr id="30" name="Google Shape;324;p11">
              <a:extLst>
                <a:ext uri="{FF2B5EF4-FFF2-40B4-BE49-F238E27FC236}">
                  <a16:creationId xmlns:a16="http://schemas.microsoft.com/office/drawing/2014/main" id="{76054D9D-5AEE-CA4C-1374-D432E29E4921}"/>
                </a:ext>
              </a:extLst>
            </p:cNvPr>
            <p:cNvSpPr/>
            <p:nvPr/>
          </p:nvSpPr>
          <p:spPr>
            <a:xfrm>
              <a:off x="6230038" y="2018787"/>
              <a:ext cx="2224474" cy="960961"/>
            </a:xfrm>
            <a:custGeom>
              <a:avLst/>
              <a:gdLst/>
              <a:ahLst/>
              <a:cxnLst/>
              <a:rect l="l" t="t" r="r" b="b"/>
              <a:pathLst>
                <a:path w="3554" h="1491" extrusionOk="0">
                  <a:moveTo>
                    <a:pt x="2399" y="0"/>
                  </a:moveTo>
                  <a:lnTo>
                    <a:pt x="3554" y="541"/>
                  </a:lnTo>
                  <a:lnTo>
                    <a:pt x="1123" y="1491"/>
                  </a:lnTo>
                  <a:lnTo>
                    <a:pt x="1123" y="1480"/>
                  </a:lnTo>
                  <a:lnTo>
                    <a:pt x="0" y="821"/>
                  </a:lnTo>
                  <a:lnTo>
                    <a:pt x="2399" y="0"/>
                  </a:lnTo>
                  <a:close/>
                </a:path>
              </a:pathLst>
            </a:custGeom>
            <a:gradFill>
              <a:gsLst>
                <a:gs pos="0">
                  <a:schemeClr val="accent2"/>
                </a:gs>
                <a:gs pos="100000">
                  <a:srgbClr val="45ACB6"/>
                </a:gs>
              </a:gsLst>
              <a:lin ang="16200000" scaled="0"/>
            </a:gradFill>
            <a:ln w="9525"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endParaRPr sz="2000">
                <a:solidFill>
                  <a:schemeClr val="dk1"/>
                </a:solidFill>
                <a:latin typeface="Calibri"/>
                <a:ea typeface="Calibri"/>
                <a:cs typeface="Calibri"/>
                <a:sym typeface="Calibri"/>
              </a:endParaRPr>
            </a:p>
          </p:txBody>
        </p:sp>
        <p:sp>
          <p:nvSpPr>
            <p:cNvPr id="31" name="Google Shape;325;p11">
              <a:extLst>
                <a:ext uri="{FF2B5EF4-FFF2-40B4-BE49-F238E27FC236}">
                  <a16:creationId xmlns:a16="http://schemas.microsoft.com/office/drawing/2014/main" id="{BAEC4CB2-4CEA-4D08-C8BB-30FE4D74594D}"/>
                </a:ext>
              </a:extLst>
            </p:cNvPr>
            <p:cNvSpPr/>
            <p:nvPr/>
          </p:nvSpPr>
          <p:spPr>
            <a:xfrm>
              <a:off x="4070032" y="1819634"/>
              <a:ext cx="2792172" cy="1552619"/>
            </a:xfrm>
            <a:custGeom>
              <a:avLst/>
              <a:gdLst/>
              <a:ahLst/>
              <a:cxnLst/>
              <a:rect l="l" t="t" r="r" b="b"/>
              <a:pathLst>
                <a:path w="4461" h="2409" extrusionOk="0">
                  <a:moveTo>
                    <a:pt x="1309" y="0"/>
                  </a:moveTo>
                  <a:lnTo>
                    <a:pt x="4461" y="1846"/>
                  </a:lnTo>
                  <a:lnTo>
                    <a:pt x="3019" y="2409"/>
                  </a:lnTo>
                  <a:lnTo>
                    <a:pt x="0" y="393"/>
                  </a:lnTo>
                  <a:lnTo>
                    <a:pt x="1309" y="0"/>
                  </a:lnTo>
                  <a:close/>
                </a:path>
              </a:pathLst>
            </a:custGeom>
            <a:gradFill>
              <a:gsLst>
                <a:gs pos="0">
                  <a:schemeClr val="accent4"/>
                </a:gs>
                <a:gs pos="100000">
                  <a:srgbClr val="6A7B7D"/>
                </a:gs>
              </a:gsLst>
              <a:lin ang="13500000" scaled="0"/>
            </a:grad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endParaRPr sz="2000">
                <a:solidFill>
                  <a:schemeClr val="dk1"/>
                </a:solidFill>
                <a:latin typeface="Calibri"/>
                <a:ea typeface="Calibri"/>
                <a:cs typeface="Calibri"/>
                <a:sym typeface="Calibri"/>
              </a:endParaRPr>
            </a:p>
          </p:txBody>
        </p:sp>
        <p:sp>
          <p:nvSpPr>
            <p:cNvPr id="32" name="Google Shape;326;p11">
              <a:extLst>
                <a:ext uri="{FF2B5EF4-FFF2-40B4-BE49-F238E27FC236}">
                  <a16:creationId xmlns:a16="http://schemas.microsoft.com/office/drawing/2014/main" id="{4792702A-2427-2BEF-5532-EF9BD6D68A9B}"/>
                </a:ext>
              </a:extLst>
            </p:cNvPr>
            <p:cNvSpPr/>
            <p:nvPr/>
          </p:nvSpPr>
          <p:spPr>
            <a:xfrm>
              <a:off x="4977597" y="1362678"/>
              <a:ext cx="2665739" cy="1139490"/>
            </a:xfrm>
            <a:custGeom>
              <a:avLst/>
              <a:gdLst/>
              <a:ahLst/>
              <a:cxnLst/>
              <a:rect l="l" t="t" r="r" b="b"/>
              <a:pathLst>
                <a:path w="4259" h="1768" extrusionOk="0">
                  <a:moveTo>
                    <a:pt x="2222" y="0"/>
                  </a:moveTo>
                  <a:lnTo>
                    <a:pt x="4259" y="952"/>
                  </a:lnTo>
                  <a:lnTo>
                    <a:pt x="1878" y="1768"/>
                  </a:lnTo>
                  <a:lnTo>
                    <a:pt x="0" y="666"/>
                  </a:lnTo>
                  <a:lnTo>
                    <a:pt x="2222" y="0"/>
                  </a:lnTo>
                  <a:close/>
                </a:path>
              </a:pathLst>
            </a:custGeom>
            <a:gradFill>
              <a:gsLst>
                <a:gs pos="0">
                  <a:schemeClr val="accent3"/>
                </a:gs>
                <a:gs pos="100000">
                  <a:srgbClr val="66B69D"/>
                </a:gs>
              </a:gsLst>
              <a:lin ang="16200000" scaled="0"/>
            </a:gradFill>
            <a:ln w="9525" cap="flat" cmpd="sng">
              <a:solidFill>
                <a:schemeClr val="accent3"/>
              </a:solidFill>
              <a:prstDash val="solid"/>
              <a:round/>
              <a:headEnd type="none" w="sm" len="sm"/>
              <a:tailEnd type="none" w="sm" len="sm"/>
            </a:ln>
          </p:spPr>
          <p:txBody>
            <a:bodyPr spcFirstLastPara="1" wrap="square" lIns="91425" tIns="45700" rIns="91425" bIns="45700" anchor="t" anchorCtr="0">
              <a:noAutofit/>
            </a:bodyPr>
            <a:lstStyle/>
            <a:p>
              <a:endParaRPr sz="2000">
                <a:solidFill>
                  <a:schemeClr val="dk1"/>
                </a:solidFill>
                <a:latin typeface="Calibri"/>
                <a:ea typeface="Calibri"/>
                <a:cs typeface="Calibri"/>
                <a:sym typeface="Calibri"/>
              </a:endParaRPr>
            </a:p>
          </p:txBody>
        </p:sp>
        <p:sp>
          <p:nvSpPr>
            <p:cNvPr id="33" name="Google Shape;327;p11">
              <a:extLst>
                <a:ext uri="{FF2B5EF4-FFF2-40B4-BE49-F238E27FC236}">
                  <a16:creationId xmlns:a16="http://schemas.microsoft.com/office/drawing/2014/main" id="{EE45AE98-9C39-42C4-19C8-D30E6B1BD6DF}"/>
                </a:ext>
              </a:extLst>
            </p:cNvPr>
            <p:cNvSpPr txBox="1"/>
            <p:nvPr/>
          </p:nvSpPr>
          <p:spPr>
            <a:xfrm>
              <a:off x="5116027" y="3234199"/>
              <a:ext cx="842137" cy="651932"/>
            </a:xfrm>
            <a:prstGeom prst="rect">
              <a:avLst/>
            </a:prstGeom>
            <a:noFill/>
            <a:ln>
              <a:noFill/>
            </a:ln>
          </p:spPr>
          <p:txBody>
            <a:bodyPr spcFirstLastPara="1" wrap="square" lIns="91425" tIns="45700" rIns="91425" bIns="45700" anchor="t" anchorCtr="0">
              <a:spAutoFit/>
            </a:bodyPr>
            <a:lstStyle/>
            <a:p>
              <a:r>
                <a:rPr lang="en-US" sz="2800" b="1" dirty="0">
                  <a:solidFill>
                    <a:schemeClr val="lt1"/>
                  </a:solidFill>
                  <a:latin typeface="Arial"/>
                  <a:ea typeface="Arial"/>
                  <a:cs typeface="Arial"/>
                  <a:sym typeface="Arial"/>
                </a:rPr>
                <a:t>01</a:t>
              </a:r>
              <a:endParaRPr sz="2800" dirty="0"/>
            </a:p>
          </p:txBody>
        </p:sp>
        <p:sp>
          <p:nvSpPr>
            <p:cNvPr id="34" name="Google Shape;328;p11">
              <a:extLst>
                <a:ext uri="{FF2B5EF4-FFF2-40B4-BE49-F238E27FC236}">
                  <a16:creationId xmlns:a16="http://schemas.microsoft.com/office/drawing/2014/main" id="{98521BC0-51FA-A5BF-7BD1-E497F7AD4EC4}"/>
                </a:ext>
              </a:extLst>
            </p:cNvPr>
            <p:cNvSpPr txBox="1"/>
            <p:nvPr/>
          </p:nvSpPr>
          <p:spPr>
            <a:xfrm>
              <a:off x="4143354" y="3502303"/>
              <a:ext cx="842138" cy="651932"/>
            </a:xfrm>
            <a:prstGeom prst="rect">
              <a:avLst/>
            </a:prstGeom>
            <a:noFill/>
            <a:ln>
              <a:noFill/>
            </a:ln>
          </p:spPr>
          <p:txBody>
            <a:bodyPr spcFirstLastPara="1" wrap="square" lIns="91425" tIns="45700" rIns="91425" bIns="45700" anchor="t" anchorCtr="0">
              <a:spAutoFit/>
            </a:bodyPr>
            <a:lstStyle/>
            <a:p>
              <a:r>
                <a:rPr lang="en-US" sz="2800" b="1" dirty="0">
                  <a:solidFill>
                    <a:schemeClr val="lt1"/>
                  </a:solidFill>
                  <a:latin typeface="Arial"/>
                  <a:ea typeface="Arial"/>
                  <a:cs typeface="Arial"/>
                  <a:sym typeface="Arial"/>
                </a:rPr>
                <a:t>02</a:t>
              </a:r>
              <a:endParaRPr sz="2800" dirty="0"/>
            </a:p>
          </p:txBody>
        </p:sp>
        <p:sp>
          <p:nvSpPr>
            <p:cNvPr id="35" name="Google Shape;329;p11">
              <a:extLst>
                <a:ext uri="{FF2B5EF4-FFF2-40B4-BE49-F238E27FC236}">
                  <a16:creationId xmlns:a16="http://schemas.microsoft.com/office/drawing/2014/main" id="{62EEC07F-3EFF-346A-AD1B-65614739DC36}"/>
                </a:ext>
              </a:extLst>
            </p:cNvPr>
            <p:cNvSpPr txBox="1"/>
            <p:nvPr/>
          </p:nvSpPr>
          <p:spPr>
            <a:xfrm>
              <a:off x="4945595" y="4903152"/>
              <a:ext cx="910140" cy="640878"/>
            </a:xfrm>
            <a:prstGeom prst="rect">
              <a:avLst/>
            </a:prstGeom>
            <a:noFill/>
            <a:ln>
              <a:noFill/>
            </a:ln>
          </p:spPr>
          <p:txBody>
            <a:bodyPr spcFirstLastPara="1" wrap="square" lIns="91425" tIns="45700" rIns="91425" bIns="45700" anchor="t" anchorCtr="0">
              <a:spAutoFit/>
            </a:bodyPr>
            <a:lstStyle/>
            <a:p>
              <a:r>
                <a:rPr lang="en-US" sz="2800" b="1" dirty="0">
                  <a:solidFill>
                    <a:schemeClr val="lt1"/>
                  </a:solidFill>
                  <a:latin typeface="Arial"/>
                  <a:ea typeface="Arial"/>
                  <a:cs typeface="Arial"/>
                  <a:sym typeface="Arial"/>
                </a:rPr>
                <a:t>03</a:t>
              </a:r>
              <a:endParaRPr sz="2800" dirty="0"/>
            </a:p>
          </p:txBody>
        </p:sp>
        <p:sp>
          <p:nvSpPr>
            <p:cNvPr id="36" name="Google Shape;330;p11">
              <a:extLst>
                <a:ext uri="{FF2B5EF4-FFF2-40B4-BE49-F238E27FC236}">
                  <a16:creationId xmlns:a16="http://schemas.microsoft.com/office/drawing/2014/main" id="{BD51A7A9-2C3F-860A-3930-B59F68C4FB14}"/>
                </a:ext>
              </a:extLst>
            </p:cNvPr>
            <p:cNvSpPr txBox="1"/>
            <p:nvPr/>
          </p:nvSpPr>
          <p:spPr>
            <a:xfrm rot="198355">
              <a:off x="7543151" y="3603916"/>
              <a:ext cx="842136" cy="640878"/>
            </a:xfrm>
            <a:prstGeom prst="rect">
              <a:avLst/>
            </a:prstGeom>
            <a:noFill/>
            <a:ln>
              <a:noFill/>
            </a:ln>
          </p:spPr>
          <p:txBody>
            <a:bodyPr spcFirstLastPara="1" wrap="square" lIns="91425" tIns="45700" rIns="91425" bIns="45700" anchor="t" anchorCtr="0">
              <a:spAutoFit/>
            </a:bodyPr>
            <a:lstStyle/>
            <a:p>
              <a:r>
                <a:rPr lang="en-US" sz="2800" b="1" dirty="0">
                  <a:solidFill>
                    <a:schemeClr val="lt1"/>
                  </a:solidFill>
                  <a:latin typeface="Arial"/>
                  <a:ea typeface="Arial"/>
                  <a:cs typeface="Arial"/>
                  <a:sym typeface="Arial"/>
                </a:rPr>
                <a:t>05</a:t>
              </a:r>
              <a:endParaRPr sz="2800" dirty="0"/>
            </a:p>
          </p:txBody>
        </p:sp>
        <p:sp>
          <p:nvSpPr>
            <p:cNvPr id="37" name="Google Shape;331;p11">
              <a:extLst>
                <a:ext uri="{FF2B5EF4-FFF2-40B4-BE49-F238E27FC236}">
                  <a16:creationId xmlns:a16="http://schemas.microsoft.com/office/drawing/2014/main" id="{DDE9242D-4A50-C247-1608-DC99E788ED40}"/>
                </a:ext>
              </a:extLst>
            </p:cNvPr>
            <p:cNvSpPr txBox="1"/>
            <p:nvPr/>
          </p:nvSpPr>
          <p:spPr>
            <a:xfrm rot="198355">
              <a:off x="5889448" y="4401943"/>
              <a:ext cx="906477" cy="651932"/>
            </a:xfrm>
            <a:prstGeom prst="rect">
              <a:avLst/>
            </a:prstGeom>
            <a:noFill/>
            <a:ln>
              <a:noFill/>
            </a:ln>
          </p:spPr>
          <p:txBody>
            <a:bodyPr spcFirstLastPara="1" wrap="square" lIns="91425" tIns="45700" rIns="91425" bIns="45700" anchor="t" anchorCtr="0">
              <a:spAutoFit/>
            </a:bodyPr>
            <a:lstStyle/>
            <a:p>
              <a:r>
                <a:rPr lang="en-US" sz="2800" b="1" dirty="0">
                  <a:solidFill>
                    <a:schemeClr val="lt1"/>
                  </a:solidFill>
                  <a:latin typeface="Arial"/>
                  <a:ea typeface="Arial"/>
                  <a:cs typeface="Arial"/>
                  <a:sym typeface="Arial"/>
                </a:rPr>
                <a:t>04</a:t>
              </a:r>
              <a:endParaRPr sz="2800" dirty="0"/>
            </a:p>
          </p:txBody>
        </p:sp>
        <p:sp>
          <p:nvSpPr>
            <p:cNvPr id="38" name="Google Shape;332;p11">
              <a:extLst>
                <a:ext uri="{FF2B5EF4-FFF2-40B4-BE49-F238E27FC236}">
                  <a16:creationId xmlns:a16="http://schemas.microsoft.com/office/drawing/2014/main" id="{042066C0-985F-8208-A6AA-360F7D8F4CB5}"/>
                </a:ext>
              </a:extLst>
            </p:cNvPr>
            <p:cNvSpPr txBox="1"/>
            <p:nvPr/>
          </p:nvSpPr>
          <p:spPr>
            <a:xfrm rot="198355">
              <a:off x="6181007" y="1526539"/>
              <a:ext cx="842138" cy="651932"/>
            </a:xfrm>
            <a:prstGeom prst="rect">
              <a:avLst/>
            </a:prstGeom>
            <a:noFill/>
            <a:ln>
              <a:noFill/>
            </a:ln>
          </p:spPr>
          <p:txBody>
            <a:bodyPr spcFirstLastPara="1" wrap="square" lIns="91425" tIns="45700" rIns="91425" bIns="45700" anchor="t" anchorCtr="0">
              <a:spAutoFit/>
            </a:bodyPr>
            <a:lstStyle/>
            <a:p>
              <a:r>
                <a:rPr lang="en-US" sz="2800" b="1" dirty="0">
                  <a:solidFill>
                    <a:schemeClr val="lt1"/>
                  </a:solidFill>
                  <a:latin typeface="Arial"/>
                  <a:ea typeface="Arial"/>
                  <a:cs typeface="Arial"/>
                  <a:sym typeface="Arial"/>
                </a:rPr>
                <a:t>06</a:t>
              </a:r>
              <a:endParaRPr sz="2800" dirty="0"/>
            </a:p>
          </p:txBody>
        </p:sp>
      </p:grpSp>
      <p:cxnSp>
        <p:nvCxnSpPr>
          <p:cNvPr id="44" name="Google Shape;333;p11">
            <a:extLst>
              <a:ext uri="{FF2B5EF4-FFF2-40B4-BE49-F238E27FC236}">
                <a16:creationId xmlns:a16="http://schemas.microsoft.com/office/drawing/2014/main" id="{FD09A8A4-2FA9-ADF0-9647-61F394286326}"/>
              </a:ext>
            </a:extLst>
          </p:cNvPr>
          <p:cNvCxnSpPr>
            <a:cxnSpLocks/>
            <a:endCxn id="45" idx="3"/>
          </p:cNvCxnSpPr>
          <p:nvPr/>
        </p:nvCxnSpPr>
        <p:spPr>
          <a:xfrm rot="10800000">
            <a:off x="3629425" y="1824021"/>
            <a:ext cx="1228418" cy="525834"/>
          </a:xfrm>
          <a:prstGeom prst="bentConnector3">
            <a:avLst>
              <a:gd name="adj1" fmla="val 50000"/>
            </a:avLst>
          </a:prstGeom>
          <a:noFill/>
          <a:ln w="31750" cap="flat" cmpd="sng">
            <a:solidFill>
              <a:schemeClr val="dk1">
                <a:alpha val="32941"/>
              </a:schemeClr>
            </a:solidFill>
            <a:prstDash val="dash"/>
            <a:miter lim="800000"/>
            <a:headEnd type="oval" w="lg" len="lg"/>
            <a:tailEnd type="oval" w="lg" len="lg"/>
          </a:ln>
        </p:spPr>
      </p:cxnSp>
      <p:sp>
        <p:nvSpPr>
          <p:cNvPr id="45" name="Google Shape;334;p11">
            <a:extLst>
              <a:ext uri="{FF2B5EF4-FFF2-40B4-BE49-F238E27FC236}">
                <a16:creationId xmlns:a16="http://schemas.microsoft.com/office/drawing/2014/main" id="{30DD2680-BFB4-8071-A45F-B563421EB773}"/>
              </a:ext>
            </a:extLst>
          </p:cNvPr>
          <p:cNvSpPr/>
          <p:nvPr/>
        </p:nvSpPr>
        <p:spPr>
          <a:xfrm>
            <a:off x="1695857" y="1223877"/>
            <a:ext cx="1933568" cy="1200288"/>
          </a:xfrm>
          <a:prstGeom prst="rect">
            <a:avLst/>
          </a:prstGeom>
          <a:noFill/>
          <a:ln>
            <a:noFill/>
          </a:ln>
        </p:spPr>
        <p:txBody>
          <a:bodyPr spcFirstLastPara="1" wrap="square" lIns="91425" tIns="45700" rIns="91425" bIns="45700" anchor="t" anchorCtr="0">
            <a:spAutoFit/>
          </a:bodyPr>
          <a:lstStyle/>
          <a:p>
            <a:pPr algn="ctr"/>
            <a:r>
              <a:rPr lang="en-US" sz="1200" dirty="0">
                <a:solidFill>
                  <a:schemeClr val="dk1"/>
                </a:solidFill>
                <a:latin typeface="Arial"/>
                <a:ea typeface="Arial"/>
                <a:cs typeface="Arial"/>
                <a:sym typeface="Arial"/>
              </a:rPr>
              <a:t>Facilitating and promoting the </a:t>
            </a:r>
            <a:r>
              <a:rPr lang="en-US" sz="1200" b="1" dirty="0">
                <a:solidFill>
                  <a:schemeClr val="dk1"/>
                </a:solidFill>
                <a:latin typeface="Arial"/>
                <a:ea typeface="Arial"/>
                <a:cs typeface="Arial"/>
                <a:sym typeface="Arial"/>
              </a:rPr>
              <a:t>remote access to high quality data for the social sciences </a:t>
            </a:r>
            <a:r>
              <a:rPr lang="en-US" sz="1200" dirty="0">
                <a:solidFill>
                  <a:schemeClr val="dk1"/>
                </a:solidFill>
                <a:latin typeface="Arial"/>
                <a:ea typeface="Arial"/>
                <a:cs typeface="Arial"/>
                <a:sym typeface="Arial"/>
              </a:rPr>
              <a:t>by using the Italian Open Science Cloud</a:t>
            </a:r>
            <a:endParaRPr sz="1200" dirty="0"/>
          </a:p>
        </p:txBody>
      </p:sp>
      <p:cxnSp>
        <p:nvCxnSpPr>
          <p:cNvPr id="46" name="Google Shape;335;p11">
            <a:extLst>
              <a:ext uri="{FF2B5EF4-FFF2-40B4-BE49-F238E27FC236}">
                <a16:creationId xmlns:a16="http://schemas.microsoft.com/office/drawing/2014/main" id="{A0FA9051-C8C2-A2CB-03CB-28430FED33E1}"/>
              </a:ext>
            </a:extLst>
          </p:cNvPr>
          <p:cNvCxnSpPr/>
          <p:nvPr/>
        </p:nvCxnSpPr>
        <p:spPr>
          <a:xfrm rot="10800000">
            <a:off x="3582923" y="2649868"/>
            <a:ext cx="1006800" cy="982200"/>
          </a:xfrm>
          <a:prstGeom prst="bentConnector3">
            <a:avLst>
              <a:gd name="adj1" fmla="val 50004"/>
            </a:avLst>
          </a:prstGeom>
          <a:noFill/>
          <a:ln w="31750" cap="flat" cmpd="sng">
            <a:solidFill>
              <a:schemeClr val="dk1">
                <a:alpha val="32941"/>
              </a:schemeClr>
            </a:solidFill>
            <a:prstDash val="dash"/>
            <a:miter lim="800000"/>
            <a:headEnd type="oval" w="lg" len="lg"/>
            <a:tailEnd type="oval" w="lg" len="lg"/>
          </a:ln>
        </p:spPr>
      </p:cxnSp>
      <p:cxnSp>
        <p:nvCxnSpPr>
          <p:cNvPr id="47" name="Google Shape;336;p11">
            <a:extLst>
              <a:ext uri="{FF2B5EF4-FFF2-40B4-BE49-F238E27FC236}">
                <a16:creationId xmlns:a16="http://schemas.microsoft.com/office/drawing/2014/main" id="{D94BAC5A-5328-8D91-AFA2-FD6C3DC974E4}"/>
              </a:ext>
            </a:extLst>
          </p:cNvPr>
          <p:cNvCxnSpPr/>
          <p:nvPr/>
        </p:nvCxnSpPr>
        <p:spPr>
          <a:xfrm flipH="1">
            <a:off x="3582827" y="4023954"/>
            <a:ext cx="1342800" cy="505800"/>
          </a:xfrm>
          <a:prstGeom prst="bentConnector3">
            <a:avLst>
              <a:gd name="adj1" fmla="val 50000"/>
            </a:avLst>
          </a:prstGeom>
          <a:noFill/>
          <a:ln w="31750" cap="flat" cmpd="sng">
            <a:solidFill>
              <a:schemeClr val="dk1">
                <a:alpha val="32941"/>
              </a:schemeClr>
            </a:solidFill>
            <a:prstDash val="dash"/>
            <a:miter lim="800000"/>
            <a:headEnd type="oval" w="lg" len="lg"/>
            <a:tailEnd type="oval" w="lg" len="lg"/>
          </a:ln>
        </p:spPr>
      </p:cxnSp>
      <p:cxnSp>
        <p:nvCxnSpPr>
          <p:cNvPr id="48" name="Google Shape;337;p11">
            <a:extLst>
              <a:ext uri="{FF2B5EF4-FFF2-40B4-BE49-F238E27FC236}">
                <a16:creationId xmlns:a16="http://schemas.microsoft.com/office/drawing/2014/main" id="{A3D0C395-C163-C443-63F2-D800513D484C}"/>
              </a:ext>
            </a:extLst>
          </p:cNvPr>
          <p:cNvCxnSpPr>
            <a:cxnSpLocks/>
          </p:cNvCxnSpPr>
          <p:nvPr/>
        </p:nvCxnSpPr>
        <p:spPr>
          <a:xfrm rot="10800000" flipV="1">
            <a:off x="6617583" y="1223879"/>
            <a:ext cx="1683629" cy="298041"/>
          </a:xfrm>
          <a:prstGeom prst="bentConnector3">
            <a:avLst>
              <a:gd name="adj1" fmla="val 50000"/>
            </a:avLst>
          </a:prstGeom>
          <a:noFill/>
          <a:ln w="31750" cap="flat" cmpd="sng">
            <a:solidFill>
              <a:schemeClr val="dk1">
                <a:alpha val="32941"/>
              </a:schemeClr>
            </a:solidFill>
            <a:prstDash val="dash"/>
            <a:miter lim="800000"/>
            <a:headEnd type="oval" w="lg" len="lg"/>
            <a:tailEnd type="oval" w="lg" len="lg"/>
          </a:ln>
        </p:spPr>
      </p:cxnSp>
      <p:cxnSp>
        <p:nvCxnSpPr>
          <p:cNvPr id="49" name="Google Shape;338;p11">
            <a:extLst>
              <a:ext uri="{FF2B5EF4-FFF2-40B4-BE49-F238E27FC236}">
                <a16:creationId xmlns:a16="http://schemas.microsoft.com/office/drawing/2014/main" id="{945B53C1-C842-4C02-96BD-FA45EB645CEA}"/>
              </a:ext>
            </a:extLst>
          </p:cNvPr>
          <p:cNvCxnSpPr>
            <a:cxnSpLocks/>
          </p:cNvCxnSpPr>
          <p:nvPr/>
        </p:nvCxnSpPr>
        <p:spPr>
          <a:xfrm rot="10800000" flipV="1">
            <a:off x="6758880" y="2750045"/>
            <a:ext cx="1542330" cy="811488"/>
          </a:xfrm>
          <a:prstGeom prst="bentConnector3">
            <a:avLst>
              <a:gd name="adj1" fmla="val 50000"/>
            </a:avLst>
          </a:prstGeom>
          <a:noFill/>
          <a:ln w="31750" cap="flat" cmpd="sng">
            <a:solidFill>
              <a:schemeClr val="dk1">
                <a:alpha val="32941"/>
              </a:schemeClr>
            </a:solidFill>
            <a:prstDash val="dash"/>
            <a:miter lim="800000"/>
            <a:headEnd type="oval" w="lg" len="lg"/>
            <a:tailEnd type="oval" w="lg" len="lg"/>
          </a:ln>
        </p:spPr>
      </p:cxnSp>
      <p:cxnSp>
        <p:nvCxnSpPr>
          <p:cNvPr id="50" name="Google Shape;339;p11">
            <a:extLst>
              <a:ext uri="{FF2B5EF4-FFF2-40B4-BE49-F238E27FC236}">
                <a16:creationId xmlns:a16="http://schemas.microsoft.com/office/drawing/2014/main" id="{C987CFDE-1976-62A5-5FE9-85D9D1823863}"/>
              </a:ext>
            </a:extLst>
          </p:cNvPr>
          <p:cNvCxnSpPr>
            <a:cxnSpLocks/>
          </p:cNvCxnSpPr>
          <p:nvPr/>
        </p:nvCxnSpPr>
        <p:spPr>
          <a:xfrm rot="10800000">
            <a:off x="7136482" y="4020850"/>
            <a:ext cx="1080858" cy="523179"/>
          </a:xfrm>
          <a:prstGeom prst="bentConnector3">
            <a:avLst>
              <a:gd name="adj1" fmla="val 50000"/>
            </a:avLst>
          </a:prstGeom>
          <a:noFill/>
          <a:ln w="31750" cap="flat" cmpd="sng">
            <a:solidFill>
              <a:schemeClr val="dk1">
                <a:alpha val="32941"/>
              </a:schemeClr>
            </a:solidFill>
            <a:prstDash val="dash"/>
            <a:miter lim="800000"/>
            <a:headEnd type="oval" w="lg" len="lg"/>
            <a:tailEnd type="oval" w="lg" len="lg"/>
          </a:ln>
        </p:spPr>
      </p:cxnSp>
      <p:sp>
        <p:nvSpPr>
          <p:cNvPr id="51" name="Google Shape;340;p11">
            <a:extLst>
              <a:ext uri="{FF2B5EF4-FFF2-40B4-BE49-F238E27FC236}">
                <a16:creationId xmlns:a16="http://schemas.microsoft.com/office/drawing/2014/main" id="{46D6CC41-2D86-4E54-5F0F-8AC5B4D36F63}"/>
              </a:ext>
            </a:extLst>
          </p:cNvPr>
          <p:cNvSpPr/>
          <p:nvPr/>
        </p:nvSpPr>
        <p:spPr>
          <a:xfrm>
            <a:off x="1667606" y="2320466"/>
            <a:ext cx="1965950" cy="1200288"/>
          </a:xfrm>
          <a:prstGeom prst="rect">
            <a:avLst/>
          </a:prstGeom>
          <a:noFill/>
          <a:ln>
            <a:noFill/>
          </a:ln>
        </p:spPr>
        <p:txBody>
          <a:bodyPr spcFirstLastPara="1" wrap="square" lIns="91425" tIns="45700" rIns="91425" bIns="45700" anchor="t" anchorCtr="0">
            <a:spAutoFit/>
          </a:bodyPr>
          <a:lstStyle/>
          <a:p>
            <a:pPr algn="ctr"/>
            <a:r>
              <a:rPr lang="en-US" sz="1200" b="1" dirty="0">
                <a:solidFill>
                  <a:schemeClr val="dk1"/>
                </a:solidFill>
                <a:latin typeface="Arial"/>
                <a:ea typeface="Arial"/>
                <a:cs typeface="Arial"/>
                <a:sym typeface="Arial"/>
              </a:rPr>
              <a:t>Promoting the use of data </a:t>
            </a:r>
            <a:r>
              <a:rPr lang="en-US" sz="1200" dirty="0">
                <a:solidFill>
                  <a:schemeClr val="dk1"/>
                </a:solidFill>
                <a:latin typeface="Arial"/>
                <a:ea typeface="Arial"/>
                <a:cs typeface="Arial"/>
                <a:sym typeface="Arial"/>
              </a:rPr>
              <a:t>for the social sciences among scholars and non-academic users and assist data users to exploit data and resources</a:t>
            </a:r>
            <a:endParaRPr sz="1200" dirty="0"/>
          </a:p>
        </p:txBody>
      </p:sp>
      <p:sp>
        <p:nvSpPr>
          <p:cNvPr id="52" name="Google Shape;341;p11">
            <a:extLst>
              <a:ext uri="{FF2B5EF4-FFF2-40B4-BE49-F238E27FC236}">
                <a16:creationId xmlns:a16="http://schemas.microsoft.com/office/drawing/2014/main" id="{B3BFFE63-8CD2-5062-4520-7FA2E29AE240}"/>
              </a:ext>
            </a:extLst>
          </p:cNvPr>
          <p:cNvSpPr/>
          <p:nvPr/>
        </p:nvSpPr>
        <p:spPr>
          <a:xfrm>
            <a:off x="1667606" y="4142357"/>
            <a:ext cx="1905536" cy="830956"/>
          </a:xfrm>
          <a:prstGeom prst="rect">
            <a:avLst/>
          </a:prstGeom>
          <a:noFill/>
          <a:ln>
            <a:noFill/>
          </a:ln>
        </p:spPr>
        <p:txBody>
          <a:bodyPr spcFirstLastPara="1" wrap="square" lIns="91425" tIns="45700" rIns="91425" bIns="45700" anchor="t" anchorCtr="0">
            <a:spAutoFit/>
          </a:bodyPr>
          <a:lstStyle/>
          <a:p>
            <a:pPr algn="ctr"/>
            <a:r>
              <a:rPr lang="en-US" sz="1200" dirty="0">
                <a:solidFill>
                  <a:schemeClr val="dk1"/>
                </a:solidFill>
                <a:latin typeface="Arial"/>
                <a:ea typeface="Arial"/>
                <a:cs typeface="Arial"/>
                <a:sym typeface="Arial"/>
              </a:rPr>
              <a:t>Providing </a:t>
            </a:r>
            <a:r>
              <a:rPr lang="en-US" sz="1200" b="1" dirty="0">
                <a:solidFill>
                  <a:schemeClr val="dk1"/>
                </a:solidFill>
                <a:latin typeface="Arial"/>
                <a:ea typeface="Arial"/>
                <a:cs typeface="Arial"/>
                <a:sym typeface="Arial"/>
              </a:rPr>
              <a:t>innovative tools </a:t>
            </a:r>
            <a:r>
              <a:rPr lang="en-US" sz="1200" dirty="0">
                <a:solidFill>
                  <a:schemeClr val="dk1"/>
                </a:solidFill>
                <a:latin typeface="Arial"/>
                <a:ea typeface="Arial"/>
                <a:cs typeface="Arial"/>
                <a:sym typeface="Arial"/>
              </a:rPr>
              <a:t>to collect, explore, analyze, and harmonize data</a:t>
            </a:r>
            <a:endParaRPr sz="1200" dirty="0"/>
          </a:p>
        </p:txBody>
      </p:sp>
      <p:sp>
        <p:nvSpPr>
          <p:cNvPr id="53" name="Google Shape;342;p11">
            <a:extLst>
              <a:ext uri="{FF2B5EF4-FFF2-40B4-BE49-F238E27FC236}">
                <a16:creationId xmlns:a16="http://schemas.microsoft.com/office/drawing/2014/main" id="{E3DA641F-43D0-3789-7AA0-E6E1505B47EE}"/>
              </a:ext>
            </a:extLst>
          </p:cNvPr>
          <p:cNvSpPr/>
          <p:nvPr/>
        </p:nvSpPr>
        <p:spPr>
          <a:xfrm>
            <a:off x="8387284" y="1331258"/>
            <a:ext cx="3591356" cy="830956"/>
          </a:xfrm>
          <a:prstGeom prst="rect">
            <a:avLst/>
          </a:prstGeom>
          <a:noFill/>
          <a:ln>
            <a:noFill/>
          </a:ln>
        </p:spPr>
        <p:txBody>
          <a:bodyPr spcFirstLastPara="1" wrap="square" lIns="91425" tIns="45700" rIns="91425" bIns="45700" anchor="t" anchorCtr="0">
            <a:spAutoFit/>
          </a:bodyPr>
          <a:lstStyle/>
          <a:p>
            <a:pPr algn="ctr"/>
            <a:r>
              <a:rPr lang="en-US" sz="1200" dirty="0">
                <a:solidFill>
                  <a:schemeClr val="dk1"/>
                </a:solidFill>
                <a:latin typeface="Arial"/>
                <a:ea typeface="Arial"/>
                <a:cs typeface="Arial"/>
                <a:sym typeface="Arial"/>
              </a:rPr>
              <a:t>Training</a:t>
            </a:r>
            <a:r>
              <a:rPr lang="en-US" sz="1200" b="1" dirty="0">
                <a:solidFill>
                  <a:schemeClr val="dk1"/>
                </a:solidFill>
                <a:latin typeface="Arial"/>
                <a:ea typeface="Arial"/>
                <a:cs typeface="Arial"/>
                <a:sym typeface="Arial"/>
              </a:rPr>
              <a:t> new generations of researchers / data users </a:t>
            </a:r>
            <a:r>
              <a:rPr lang="en-US" sz="1200" dirty="0">
                <a:solidFill>
                  <a:schemeClr val="dk1"/>
                </a:solidFill>
                <a:latin typeface="Arial"/>
                <a:ea typeface="Arial"/>
                <a:cs typeface="Arial"/>
                <a:sym typeface="Arial"/>
              </a:rPr>
              <a:t>and disseminate the results deriving from projects developed by using the resources provided</a:t>
            </a:r>
            <a:endParaRPr sz="1200" dirty="0"/>
          </a:p>
        </p:txBody>
      </p:sp>
      <p:sp>
        <p:nvSpPr>
          <p:cNvPr id="54" name="Google Shape;343;p11">
            <a:extLst>
              <a:ext uri="{FF2B5EF4-FFF2-40B4-BE49-F238E27FC236}">
                <a16:creationId xmlns:a16="http://schemas.microsoft.com/office/drawing/2014/main" id="{6A9AA4C4-FFC5-2F9B-739E-CA9C82E3E830}"/>
              </a:ext>
            </a:extLst>
          </p:cNvPr>
          <p:cNvSpPr/>
          <p:nvPr/>
        </p:nvSpPr>
        <p:spPr>
          <a:xfrm>
            <a:off x="8356631" y="2378860"/>
            <a:ext cx="3203998" cy="830956"/>
          </a:xfrm>
          <a:prstGeom prst="rect">
            <a:avLst/>
          </a:prstGeom>
          <a:noFill/>
          <a:ln>
            <a:noFill/>
          </a:ln>
        </p:spPr>
        <p:txBody>
          <a:bodyPr spcFirstLastPara="1" wrap="square" lIns="91425" tIns="45700" rIns="91425" bIns="45700" anchor="t" anchorCtr="0">
            <a:spAutoFit/>
          </a:bodyPr>
          <a:lstStyle/>
          <a:p>
            <a:pPr algn="ctr"/>
            <a:r>
              <a:rPr lang="en-US" sz="1200" dirty="0">
                <a:solidFill>
                  <a:schemeClr val="dk1"/>
                </a:solidFill>
                <a:latin typeface="Arial"/>
                <a:ea typeface="Arial"/>
                <a:cs typeface="Arial"/>
                <a:sym typeface="Arial"/>
              </a:rPr>
              <a:t>Building a </a:t>
            </a:r>
            <a:r>
              <a:rPr lang="en-US" sz="1200" b="1" dirty="0">
                <a:solidFill>
                  <a:schemeClr val="dk1"/>
                </a:solidFill>
                <a:latin typeface="Arial"/>
                <a:ea typeface="Arial"/>
                <a:cs typeface="Arial"/>
                <a:sym typeface="Arial"/>
              </a:rPr>
              <a:t>distributed set of data centers that help to storage and distribute data </a:t>
            </a:r>
            <a:r>
              <a:rPr lang="en-US" sz="1200" dirty="0">
                <a:solidFill>
                  <a:schemeClr val="dk1"/>
                </a:solidFill>
                <a:latin typeface="Arial"/>
                <a:ea typeface="Arial"/>
                <a:cs typeface="Arial"/>
                <a:sym typeface="Arial"/>
              </a:rPr>
              <a:t>and resources derived from the combined activities of the thematic network</a:t>
            </a:r>
            <a:endParaRPr sz="1200" dirty="0"/>
          </a:p>
        </p:txBody>
      </p:sp>
      <p:sp>
        <p:nvSpPr>
          <p:cNvPr id="55" name="Google Shape;344;p11">
            <a:extLst>
              <a:ext uri="{FF2B5EF4-FFF2-40B4-BE49-F238E27FC236}">
                <a16:creationId xmlns:a16="http://schemas.microsoft.com/office/drawing/2014/main" id="{A6552A9E-027A-F353-33C2-A5CD98D75C4F}"/>
              </a:ext>
            </a:extLst>
          </p:cNvPr>
          <p:cNvSpPr/>
          <p:nvPr/>
        </p:nvSpPr>
        <p:spPr>
          <a:xfrm>
            <a:off x="8248531" y="3935991"/>
            <a:ext cx="2247612" cy="1384954"/>
          </a:xfrm>
          <a:prstGeom prst="rect">
            <a:avLst/>
          </a:prstGeom>
          <a:noFill/>
          <a:ln>
            <a:noFill/>
          </a:ln>
        </p:spPr>
        <p:txBody>
          <a:bodyPr spcFirstLastPara="1" wrap="square" lIns="91425" tIns="45700" rIns="91425" bIns="45700" anchor="t" anchorCtr="0">
            <a:spAutoFit/>
          </a:bodyPr>
          <a:lstStyle/>
          <a:p>
            <a:pPr algn="ctr"/>
            <a:r>
              <a:rPr lang="en-US" sz="1200" dirty="0">
                <a:solidFill>
                  <a:schemeClr val="dk1"/>
                </a:solidFill>
                <a:latin typeface="Arial"/>
                <a:ea typeface="Arial"/>
                <a:cs typeface="Arial"/>
                <a:sym typeface="Arial"/>
              </a:rPr>
              <a:t>Strengthening the </a:t>
            </a:r>
            <a:r>
              <a:rPr lang="en-US" sz="1200" b="1" dirty="0">
                <a:solidFill>
                  <a:schemeClr val="dk1"/>
                </a:solidFill>
                <a:latin typeface="Arial"/>
                <a:ea typeface="Arial"/>
                <a:cs typeface="Arial"/>
                <a:sym typeface="Arial"/>
              </a:rPr>
              <a:t>ability of decision makers to interpret data </a:t>
            </a:r>
            <a:r>
              <a:rPr lang="en-US" sz="1200" dirty="0">
                <a:solidFill>
                  <a:schemeClr val="dk1"/>
                </a:solidFill>
                <a:latin typeface="Arial"/>
                <a:ea typeface="Arial"/>
                <a:cs typeface="Arial"/>
                <a:sym typeface="Arial"/>
              </a:rPr>
              <a:t>and use them for policy design (ex-ante evaluation of the different options) and for ex post evaluation of policies and their impact </a:t>
            </a:r>
            <a:endParaRPr sz="1200" dirty="0"/>
          </a:p>
        </p:txBody>
      </p:sp>
      <p:sp>
        <p:nvSpPr>
          <p:cNvPr id="56" name="Google Shape;345;p11">
            <a:extLst>
              <a:ext uri="{FF2B5EF4-FFF2-40B4-BE49-F238E27FC236}">
                <a16:creationId xmlns:a16="http://schemas.microsoft.com/office/drawing/2014/main" id="{ACF07A58-23DD-C1B4-9771-0BAD49811013}"/>
              </a:ext>
            </a:extLst>
          </p:cNvPr>
          <p:cNvSpPr/>
          <p:nvPr/>
        </p:nvSpPr>
        <p:spPr>
          <a:xfrm>
            <a:off x="3055433" y="5433501"/>
            <a:ext cx="5706387" cy="923289"/>
          </a:xfrm>
          <a:prstGeom prst="rect">
            <a:avLst/>
          </a:prstGeom>
          <a:noFill/>
          <a:ln>
            <a:noFill/>
          </a:ln>
        </p:spPr>
        <p:txBody>
          <a:bodyPr spcFirstLastPara="1" wrap="square" lIns="91425" tIns="45700" rIns="91425" bIns="45700" anchor="t" anchorCtr="0">
            <a:spAutoFit/>
          </a:bodyPr>
          <a:lstStyle/>
          <a:p>
            <a:pPr algn="ctr"/>
            <a:r>
              <a:rPr lang="en-US" b="1" dirty="0">
                <a:solidFill>
                  <a:schemeClr val="dk1"/>
                </a:solidFill>
                <a:latin typeface="Arial"/>
                <a:ea typeface="Arial"/>
                <a:cs typeface="Arial"/>
                <a:sym typeface="Arial"/>
              </a:rPr>
              <a:t>Developing a governance model that can support the long-term activity of the thematic network beyond the end of the project</a:t>
            </a:r>
            <a:endParaRPr dirty="0"/>
          </a:p>
        </p:txBody>
      </p:sp>
      <p:cxnSp>
        <p:nvCxnSpPr>
          <p:cNvPr id="57" name="Google Shape;346;p11">
            <a:extLst>
              <a:ext uri="{FF2B5EF4-FFF2-40B4-BE49-F238E27FC236}">
                <a16:creationId xmlns:a16="http://schemas.microsoft.com/office/drawing/2014/main" id="{711C0EC9-B844-A55B-121D-44DB9DB44838}"/>
              </a:ext>
            </a:extLst>
          </p:cNvPr>
          <p:cNvCxnSpPr/>
          <p:nvPr/>
        </p:nvCxnSpPr>
        <p:spPr>
          <a:xfrm rot="10800000" flipH="1">
            <a:off x="4751492" y="4925033"/>
            <a:ext cx="247854" cy="421714"/>
          </a:xfrm>
          <a:prstGeom prst="straightConnector1">
            <a:avLst/>
          </a:prstGeom>
          <a:noFill/>
          <a:ln w="76200" cap="flat" cmpd="sng">
            <a:solidFill>
              <a:schemeClr val="accent1"/>
            </a:solidFill>
            <a:prstDash val="solid"/>
            <a:miter lim="800000"/>
            <a:headEnd type="none" w="sm" len="sm"/>
            <a:tailEnd type="triangle" w="med" len="med"/>
          </a:ln>
        </p:spPr>
      </p:cxnSp>
      <p:cxnSp>
        <p:nvCxnSpPr>
          <p:cNvPr id="58" name="Google Shape;347;p11">
            <a:extLst>
              <a:ext uri="{FF2B5EF4-FFF2-40B4-BE49-F238E27FC236}">
                <a16:creationId xmlns:a16="http://schemas.microsoft.com/office/drawing/2014/main" id="{1E0C8EE3-1A18-8D01-8181-43D21B5C77D1}"/>
              </a:ext>
            </a:extLst>
          </p:cNvPr>
          <p:cNvCxnSpPr/>
          <p:nvPr/>
        </p:nvCxnSpPr>
        <p:spPr>
          <a:xfrm rot="10800000">
            <a:off x="6747626" y="4915299"/>
            <a:ext cx="263176" cy="402249"/>
          </a:xfrm>
          <a:prstGeom prst="straightConnector1">
            <a:avLst/>
          </a:prstGeom>
          <a:noFill/>
          <a:ln w="76200" cap="flat" cmpd="sng">
            <a:solidFill>
              <a:schemeClr val="accent1"/>
            </a:solidFill>
            <a:prstDash val="solid"/>
            <a:miter lim="800000"/>
            <a:headEnd type="none" w="sm" len="sm"/>
            <a:tailEnd type="triangle" w="med" len="med"/>
          </a:ln>
        </p:spPr>
      </p:cxnSp>
    </p:spTree>
    <p:extLst>
      <p:ext uri="{BB962C8B-B14F-4D97-AF65-F5344CB8AC3E}">
        <p14:creationId xmlns:p14="http://schemas.microsoft.com/office/powerpoint/2010/main" val="4282162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1" name="Google Shape;261;p32"/>
          <p:cNvSpPr txBox="1">
            <a:spLocks/>
          </p:cNvSpPr>
          <p:nvPr/>
        </p:nvSpPr>
        <p:spPr>
          <a:xfrm>
            <a:off x="1458578" y="1021207"/>
            <a:ext cx="8227457" cy="533311"/>
          </a:xfrm>
          <a:prstGeom prst="rect">
            <a:avLst/>
          </a:prstGeom>
          <a:noFill/>
          <a:ln>
            <a:noFill/>
          </a:ln>
        </p:spPr>
        <p:txBody>
          <a:bodyPr spcFirstLastPara="1" wrap="square" lIns="68569" tIns="34275" rIns="68569" bIns="34275"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SzPts val="3200"/>
            </a:pPr>
            <a:r>
              <a:rPr lang="en-US" sz="2400" b="1" dirty="0"/>
              <a:t>Work Package leader </a:t>
            </a:r>
            <a:endParaRPr lang="en-US" dirty="0"/>
          </a:p>
        </p:txBody>
      </p:sp>
      <p:graphicFrame>
        <p:nvGraphicFramePr>
          <p:cNvPr id="13" name="Tabella 12"/>
          <p:cNvGraphicFramePr>
            <a:graphicFrameLocks noGrp="1"/>
          </p:cNvGraphicFramePr>
          <p:nvPr>
            <p:extLst>
              <p:ext uri="{D42A27DB-BD31-4B8C-83A1-F6EECF244321}">
                <p14:modId xmlns:p14="http://schemas.microsoft.com/office/powerpoint/2010/main" val="438603316"/>
              </p:ext>
            </p:extLst>
          </p:nvPr>
        </p:nvGraphicFramePr>
        <p:xfrm>
          <a:off x="354169" y="1470338"/>
          <a:ext cx="7118200" cy="5303520"/>
        </p:xfrm>
        <a:graphic>
          <a:graphicData uri="http://schemas.openxmlformats.org/drawingml/2006/table">
            <a:tbl>
              <a:tblPr>
                <a:tableStyleId>{5C22544A-7EE6-4342-B048-85BDC9FD1C3A}</a:tableStyleId>
              </a:tblPr>
              <a:tblGrid>
                <a:gridCol w="689248">
                  <a:extLst>
                    <a:ext uri="{9D8B030D-6E8A-4147-A177-3AD203B41FA5}">
                      <a16:colId xmlns:a16="http://schemas.microsoft.com/office/drawing/2014/main" val="20000"/>
                    </a:ext>
                  </a:extLst>
                </a:gridCol>
                <a:gridCol w="2187186">
                  <a:extLst>
                    <a:ext uri="{9D8B030D-6E8A-4147-A177-3AD203B41FA5}">
                      <a16:colId xmlns:a16="http://schemas.microsoft.com/office/drawing/2014/main" val="20001"/>
                    </a:ext>
                  </a:extLst>
                </a:gridCol>
                <a:gridCol w="4241766">
                  <a:extLst>
                    <a:ext uri="{9D8B030D-6E8A-4147-A177-3AD203B41FA5}">
                      <a16:colId xmlns:a16="http://schemas.microsoft.com/office/drawing/2014/main" val="20002"/>
                    </a:ext>
                  </a:extLst>
                </a:gridCol>
              </a:tblGrid>
              <a:tr h="289946">
                <a:tc>
                  <a:txBody>
                    <a:bodyPr/>
                    <a:lstStyle/>
                    <a:p>
                      <a:pPr rtl="0" fontAlgn="ctr">
                        <a:spcBef>
                          <a:spcPts val="0"/>
                        </a:spcBef>
                        <a:spcAft>
                          <a:spcPts val="0"/>
                        </a:spcAft>
                      </a:pPr>
                      <a:r>
                        <a:rPr lang="it-IT" sz="1600" b="1" i="0" u="none" strike="noStrike" dirty="0">
                          <a:solidFill>
                            <a:srgbClr val="000000"/>
                          </a:solidFill>
                          <a:effectLst/>
                          <a:latin typeface="+mj-lt"/>
                        </a:rPr>
                        <a:t>WP</a:t>
                      </a:r>
                      <a:endParaRPr lang="it-IT" sz="1600" b="1">
                        <a:effectLst/>
                        <a:latin typeface="+mj-lt"/>
                      </a:endParaRPr>
                    </a:p>
                  </a:txBody>
                  <a:tcPr marL="68580" marR="68580" anchor="ctr"/>
                </a:tc>
                <a:tc>
                  <a:txBody>
                    <a:bodyPr/>
                    <a:lstStyle/>
                    <a:p>
                      <a:pPr rtl="0" fontAlgn="ctr">
                        <a:spcBef>
                          <a:spcPts val="0"/>
                        </a:spcBef>
                        <a:spcAft>
                          <a:spcPts val="0"/>
                        </a:spcAft>
                      </a:pPr>
                      <a:r>
                        <a:rPr lang="it-IT" sz="1600" b="1" i="0" u="none" strike="noStrike" dirty="0">
                          <a:solidFill>
                            <a:srgbClr val="000000"/>
                          </a:solidFill>
                          <a:effectLst/>
                          <a:latin typeface="+mj-lt"/>
                        </a:rPr>
                        <a:t>WP leader name</a:t>
                      </a:r>
                      <a:endParaRPr lang="it-IT" sz="1600" b="1">
                        <a:effectLst/>
                        <a:latin typeface="+mj-lt"/>
                      </a:endParaRPr>
                    </a:p>
                  </a:txBody>
                  <a:tcPr marL="68580" marR="68580" anchor="ctr"/>
                </a:tc>
                <a:tc>
                  <a:txBody>
                    <a:bodyPr/>
                    <a:lstStyle/>
                    <a:p>
                      <a:pPr rtl="0" fontAlgn="ctr">
                        <a:spcBef>
                          <a:spcPts val="0"/>
                        </a:spcBef>
                        <a:spcAft>
                          <a:spcPts val="0"/>
                        </a:spcAft>
                      </a:pPr>
                      <a:r>
                        <a:rPr lang="it-IT" sz="1600" b="1" i="0" u="none" strike="noStrike" dirty="0">
                          <a:solidFill>
                            <a:srgbClr val="000000"/>
                          </a:solidFill>
                          <a:effectLst/>
                          <a:latin typeface="+mj-lt"/>
                        </a:rPr>
                        <a:t>Organization</a:t>
                      </a:r>
                      <a:endParaRPr lang="it-IT" sz="1600" b="1">
                        <a:effectLst/>
                        <a:latin typeface="+mj-lt"/>
                      </a:endParaRPr>
                    </a:p>
                  </a:txBody>
                  <a:tcPr marL="68580" marR="68580" anchor="ctr"/>
                </a:tc>
                <a:extLst>
                  <a:ext uri="{0D108BD9-81ED-4DB2-BD59-A6C34878D82A}">
                    <a16:rowId xmlns:a16="http://schemas.microsoft.com/office/drawing/2014/main" val="10000"/>
                  </a:ext>
                </a:extLst>
              </a:tr>
              <a:tr h="289946">
                <a:tc>
                  <a:txBody>
                    <a:bodyPr/>
                    <a:lstStyle/>
                    <a:p>
                      <a:pPr rtl="0" fontAlgn="ctr">
                        <a:spcBef>
                          <a:spcPts val="0"/>
                        </a:spcBef>
                        <a:spcAft>
                          <a:spcPts val="0"/>
                        </a:spcAft>
                      </a:pPr>
                      <a:r>
                        <a:rPr lang="it-IT" sz="1600" b="0" i="0" u="none" strike="noStrike" dirty="0">
                          <a:solidFill>
                            <a:srgbClr val="000000"/>
                          </a:solidFill>
                          <a:effectLst/>
                          <a:latin typeface="+mj-lt"/>
                        </a:rPr>
                        <a:t>WP1</a:t>
                      </a:r>
                      <a:endParaRPr lang="it-IT" sz="1600">
                        <a:effectLst/>
                        <a:latin typeface="+mj-lt"/>
                      </a:endParaRPr>
                    </a:p>
                  </a:txBody>
                  <a:tcPr marL="68580" marR="68580" anchor="ctr"/>
                </a:tc>
                <a:tc>
                  <a:txBody>
                    <a:bodyPr/>
                    <a:lstStyle/>
                    <a:p>
                      <a:pPr rtl="0" fontAlgn="ctr">
                        <a:spcBef>
                          <a:spcPts val="0"/>
                        </a:spcBef>
                        <a:spcAft>
                          <a:spcPts val="0"/>
                        </a:spcAft>
                      </a:pPr>
                      <a:r>
                        <a:rPr lang="it-IT" sz="1600" b="0" i="0" u="none" strike="noStrike" dirty="0">
                          <a:solidFill>
                            <a:srgbClr val="000000"/>
                          </a:solidFill>
                          <a:effectLst/>
                          <a:latin typeface="+mj-lt"/>
                        </a:rPr>
                        <a:t>Daniela De Gregorio</a:t>
                      </a:r>
                      <a:endParaRPr lang="it-IT" sz="1600">
                        <a:effectLst/>
                        <a:latin typeface="+mj-lt"/>
                      </a:endParaRPr>
                    </a:p>
                  </a:txBody>
                  <a:tcPr marL="68580" marR="68580" anchor="ctr"/>
                </a:tc>
                <a:tc>
                  <a:txBody>
                    <a:bodyPr/>
                    <a:lstStyle/>
                    <a:p>
                      <a:pPr rtl="0" fontAlgn="ctr">
                        <a:spcBef>
                          <a:spcPts val="0"/>
                        </a:spcBef>
                        <a:spcAft>
                          <a:spcPts val="0"/>
                        </a:spcAft>
                      </a:pPr>
                      <a:r>
                        <a:rPr lang="it-IT" sz="1600" b="0" i="0" u="none" strike="noStrike" dirty="0">
                          <a:solidFill>
                            <a:srgbClr val="000000"/>
                          </a:solidFill>
                          <a:effectLst/>
                          <a:latin typeface="+mj-lt"/>
                        </a:rPr>
                        <a:t>CNR-ISMED - Istituto di studi sul Mediterraneo</a:t>
                      </a:r>
                      <a:endParaRPr lang="it-IT" sz="1600">
                        <a:effectLst/>
                        <a:latin typeface="+mj-lt"/>
                      </a:endParaRPr>
                    </a:p>
                  </a:txBody>
                  <a:tcPr marL="68580" marR="68580" anchor="ctr"/>
                </a:tc>
                <a:extLst>
                  <a:ext uri="{0D108BD9-81ED-4DB2-BD59-A6C34878D82A}">
                    <a16:rowId xmlns:a16="http://schemas.microsoft.com/office/drawing/2014/main" val="10001"/>
                  </a:ext>
                </a:extLst>
              </a:tr>
              <a:tr h="501830">
                <a:tc>
                  <a:txBody>
                    <a:bodyPr/>
                    <a:lstStyle/>
                    <a:p>
                      <a:pPr rtl="0" fontAlgn="ctr">
                        <a:spcBef>
                          <a:spcPts val="0"/>
                        </a:spcBef>
                        <a:spcAft>
                          <a:spcPts val="0"/>
                        </a:spcAft>
                      </a:pPr>
                      <a:r>
                        <a:rPr lang="it-IT" sz="1600" b="0" i="0" u="none" strike="noStrike" dirty="0">
                          <a:solidFill>
                            <a:srgbClr val="000000"/>
                          </a:solidFill>
                          <a:effectLst/>
                          <a:latin typeface="+mj-lt"/>
                        </a:rPr>
                        <a:t>WP2</a:t>
                      </a:r>
                      <a:endParaRPr lang="it-IT" sz="1600">
                        <a:effectLst/>
                        <a:latin typeface="+mj-lt"/>
                      </a:endParaRPr>
                    </a:p>
                  </a:txBody>
                  <a:tcPr marL="68580" marR="68580" anchor="ctr"/>
                </a:tc>
                <a:tc>
                  <a:txBody>
                    <a:bodyPr/>
                    <a:lstStyle/>
                    <a:p>
                      <a:pPr rtl="0" fontAlgn="ctr">
                        <a:spcBef>
                          <a:spcPts val="0"/>
                        </a:spcBef>
                        <a:spcAft>
                          <a:spcPts val="0"/>
                        </a:spcAft>
                      </a:pPr>
                      <a:r>
                        <a:rPr lang="it-IT" sz="1600" b="0" i="0" u="none" strike="noStrike" dirty="0">
                          <a:solidFill>
                            <a:srgbClr val="000000"/>
                          </a:solidFill>
                          <a:effectLst/>
                          <a:latin typeface="+mj-lt"/>
                        </a:rPr>
                        <a:t>Massimiliano Saccone</a:t>
                      </a:r>
                      <a:endParaRPr lang="it-IT" sz="1600">
                        <a:effectLst/>
                        <a:latin typeface="+mj-lt"/>
                      </a:endParaRPr>
                    </a:p>
                  </a:txBody>
                  <a:tcPr marL="68580" marR="68580" anchor="ctr"/>
                </a:tc>
                <a:tc>
                  <a:txBody>
                    <a:bodyPr/>
                    <a:lstStyle/>
                    <a:p>
                      <a:pPr rtl="0" fontAlgn="ctr">
                        <a:spcBef>
                          <a:spcPts val="0"/>
                        </a:spcBef>
                        <a:spcAft>
                          <a:spcPts val="0"/>
                        </a:spcAft>
                      </a:pPr>
                      <a:r>
                        <a:rPr lang="it-IT" sz="1600" b="0" i="0" u="none" strike="noStrike" dirty="0">
                          <a:solidFill>
                            <a:srgbClr val="000000"/>
                          </a:solidFill>
                          <a:effectLst/>
                          <a:latin typeface="+mj-lt"/>
                        </a:rPr>
                        <a:t>CNR-DSU - Dipartimento Scienze Umane e Sociali, Patrimonio Culturale</a:t>
                      </a:r>
                      <a:endParaRPr lang="it-IT" sz="1600">
                        <a:effectLst/>
                        <a:latin typeface="+mj-lt"/>
                      </a:endParaRPr>
                    </a:p>
                  </a:txBody>
                  <a:tcPr marL="68580" marR="68580" anchor="ctr"/>
                </a:tc>
                <a:extLst>
                  <a:ext uri="{0D108BD9-81ED-4DB2-BD59-A6C34878D82A}">
                    <a16:rowId xmlns:a16="http://schemas.microsoft.com/office/drawing/2014/main" val="10002"/>
                  </a:ext>
                </a:extLst>
              </a:tr>
              <a:tr h="501830">
                <a:tc>
                  <a:txBody>
                    <a:bodyPr/>
                    <a:lstStyle/>
                    <a:p>
                      <a:pPr rtl="0" fontAlgn="ctr">
                        <a:spcBef>
                          <a:spcPts val="0"/>
                        </a:spcBef>
                        <a:spcAft>
                          <a:spcPts val="0"/>
                        </a:spcAft>
                      </a:pPr>
                      <a:r>
                        <a:rPr lang="it-IT" sz="1600" b="0" i="0" u="none" strike="noStrike" dirty="0">
                          <a:solidFill>
                            <a:srgbClr val="000000"/>
                          </a:solidFill>
                          <a:effectLst/>
                          <a:latin typeface="+mj-lt"/>
                        </a:rPr>
                        <a:t>WP3</a:t>
                      </a:r>
                      <a:endParaRPr lang="it-IT" sz="1600">
                        <a:effectLst/>
                        <a:latin typeface="+mj-lt"/>
                      </a:endParaRPr>
                    </a:p>
                  </a:txBody>
                  <a:tcPr marL="68580" marR="68580" anchor="ctr"/>
                </a:tc>
                <a:tc>
                  <a:txBody>
                    <a:bodyPr/>
                    <a:lstStyle/>
                    <a:p>
                      <a:pPr rtl="0" fontAlgn="ctr">
                        <a:spcBef>
                          <a:spcPts val="0"/>
                        </a:spcBef>
                        <a:spcAft>
                          <a:spcPts val="0"/>
                        </a:spcAft>
                      </a:pPr>
                      <a:r>
                        <a:rPr lang="it-IT" sz="1600" b="0" i="0" u="none" strike="noStrike" dirty="0">
                          <a:solidFill>
                            <a:srgbClr val="000000"/>
                          </a:solidFill>
                          <a:effectLst/>
                          <a:latin typeface="+mj-lt"/>
                        </a:rPr>
                        <a:t>Antonio Zinilli</a:t>
                      </a:r>
                      <a:endParaRPr lang="it-IT" sz="1600">
                        <a:effectLst/>
                        <a:latin typeface="+mj-lt"/>
                      </a:endParaRPr>
                    </a:p>
                  </a:txBody>
                  <a:tcPr marL="68580" marR="68580" anchor="ctr"/>
                </a:tc>
                <a:tc>
                  <a:txBody>
                    <a:bodyPr/>
                    <a:lstStyle/>
                    <a:p>
                      <a:pPr rtl="0" fontAlgn="ctr">
                        <a:spcBef>
                          <a:spcPts val="0"/>
                        </a:spcBef>
                        <a:spcAft>
                          <a:spcPts val="0"/>
                        </a:spcAft>
                      </a:pPr>
                      <a:r>
                        <a:rPr lang="it-IT" sz="1600" b="0" i="0" u="none" strike="noStrike" dirty="0">
                          <a:solidFill>
                            <a:srgbClr val="000000"/>
                          </a:solidFill>
                          <a:effectLst/>
                          <a:latin typeface="+mj-lt"/>
                        </a:rPr>
                        <a:t>CNR-IRCRES - Istituto di Ricerca sulla Crescita</a:t>
                      </a:r>
                      <a:endParaRPr lang="it-IT" sz="1600">
                        <a:effectLst/>
                        <a:latin typeface="+mj-lt"/>
                      </a:endParaRPr>
                    </a:p>
                    <a:p>
                      <a:pPr rtl="0" fontAlgn="ctr">
                        <a:spcBef>
                          <a:spcPts val="0"/>
                        </a:spcBef>
                        <a:spcAft>
                          <a:spcPts val="0"/>
                        </a:spcAft>
                      </a:pPr>
                      <a:r>
                        <a:rPr lang="it-IT" sz="1600" b="0" i="0" u="none" strike="noStrike" dirty="0">
                          <a:solidFill>
                            <a:srgbClr val="000000"/>
                          </a:solidFill>
                          <a:effectLst/>
                          <a:latin typeface="+mj-lt"/>
                        </a:rPr>
                        <a:t>Economica Sostenibile, sede di Roma</a:t>
                      </a:r>
                      <a:endParaRPr lang="it-IT" sz="1600">
                        <a:effectLst/>
                        <a:latin typeface="+mj-lt"/>
                      </a:endParaRPr>
                    </a:p>
                  </a:txBody>
                  <a:tcPr marL="68580" marR="68580" anchor="ctr"/>
                </a:tc>
                <a:extLst>
                  <a:ext uri="{0D108BD9-81ED-4DB2-BD59-A6C34878D82A}">
                    <a16:rowId xmlns:a16="http://schemas.microsoft.com/office/drawing/2014/main" val="10003"/>
                  </a:ext>
                </a:extLst>
              </a:tr>
              <a:tr h="557589">
                <a:tc>
                  <a:txBody>
                    <a:bodyPr/>
                    <a:lstStyle/>
                    <a:p>
                      <a:pPr rtl="0" fontAlgn="ctr">
                        <a:spcBef>
                          <a:spcPts val="0"/>
                        </a:spcBef>
                        <a:spcAft>
                          <a:spcPts val="0"/>
                        </a:spcAft>
                      </a:pPr>
                      <a:r>
                        <a:rPr lang="it-IT" sz="1600" b="0" i="0" u="none" strike="noStrike" dirty="0">
                          <a:solidFill>
                            <a:srgbClr val="000000"/>
                          </a:solidFill>
                          <a:effectLst/>
                          <a:latin typeface="+mj-lt"/>
                        </a:rPr>
                        <a:t>WP4</a:t>
                      </a:r>
                      <a:endParaRPr lang="it-IT" sz="1600">
                        <a:effectLst/>
                        <a:latin typeface="+mj-lt"/>
                      </a:endParaRPr>
                    </a:p>
                  </a:txBody>
                  <a:tcPr marL="68580" marR="68580" anchor="ctr"/>
                </a:tc>
                <a:tc>
                  <a:txBody>
                    <a:bodyPr/>
                    <a:lstStyle/>
                    <a:p>
                      <a:pPr rtl="0" fontAlgn="ctr">
                        <a:spcBef>
                          <a:spcPts val="0"/>
                        </a:spcBef>
                        <a:spcAft>
                          <a:spcPts val="0"/>
                        </a:spcAft>
                      </a:pPr>
                      <a:r>
                        <a:rPr lang="it-IT" sz="1600" b="0" i="0" u="none" strike="noStrike" dirty="0">
                          <a:solidFill>
                            <a:srgbClr val="000000"/>
                          </a:solidFill>
                          <a:effectLst/>
                          <a:latin typeface="+mj-lt"/>
                        </a:rPr>
                        <a:t>Loredana Cerbara</a:t>
                      </a:r>
                      <a:endParaRPr lang="it-IT" sz="1600">
                        <a:effectLst/>
                        <a:latin typeface="+mj-lt"/>
                      </a:endParaRPr>
                    </a:p>
                  </a:txBody>
                  <a:tcPr marL="68580" marR="68580" anchor="ctr"/>
                </a:tc>
                <a:tc>
                  <a:txBody>
                    <a:bodyPr/>
                    <a:lstStyle/>
                    <a:p>
                      <a:pPr rtl="0" fontAlgn="ctr">
                        <a:spcBef>
                          <a:spcPts val="0"/>
                        </a:spcBef>
                        <a:spcAft>
                          <a:spcPts val="0"/>
                        </a:spcAft>
                      </a:pPr>
                      <a:r>
                        <a:rPr lang="it-IT" sz="1600" b="0" i="0" u="none" strike="noStrike" dirty="0">
                          <a:solidFill>
                            <a:srgbClr val="000000"/>
                          </a:solidFill>
                          <a:effectLst/>
                          <a:latin typeface="+mj-lt"/>
                        </a:rPr>
                        <a:t>CNR-IRPPS Istituto di Ricerche sulla Popolazione e le Politiche Sociali, sede di Roma</a:t>
                      </a:r>
                      <a:endParaRPr lang="it-IT" sz="1600">
                        <a:effectLst/>
                        <a:latin typeface="+mj-lt"/>
                      </a:endParaRPr>
                    </a:p>
                  </a:txBody>
                  <a:tcPr marL="68580" marR="68580" anchor="ctr"/>
                </a:tc>
                <a:extLst>
                  <a:ext uri="{0D108BD9-81ED-4DB2-BD59-A6C34878D82A}">
                    <a16:rowId xmlns:a16="http://schemas.microsoft.com/office/drawing/2014/main" val="10004"/>
                  </a:ext>
                </a:extLst>
              </a:tr>
              <a:tr h="501830">
                <a:tc>
                  <a:txBody>
                    <a:bodyPr/>
                    <a:lstStyle/>
                    <a:p>
                      <a:pPr rtl="0" fontAlgn="ctr">
                        <a:spcBef>
                          <a:spcPts val="0"/>
                        </a:spcBef>
                        <a:spcAft>
                          <a:spcPts val="0"/>
                        </a:spcAft>
                      </a:pPr>
                      <a:r>
                        <a:rPr lang="it-IT" sz="1600" b="0" i="0" u="none" strike="noStrike" dirty="0">
                          <a:solidFill>
                            <a:srgbClr val="000000"/>
                          </a:solidFill>
                          <a:effectLst/>
                          <a:latin typeface="+mj-lt"/>
                        </a:rPr>
                        <a:t>WP5</a:t>
                      </a:r>
                      <a:endParaRPr lang="it-IT" sz="1600">
                        <a:effectLst/>
                        <a:latin typeface="+mj-lt"/>
                      </a:endParaRPr>
                    </a:p>
                  </a:txBody>
                  <a:tcPr marL="68580" marR="68580" anchor="ctr"/>
                </a:tc>
                <a:tc>
                  <a:txBody>
                    <a:bodyPr/>
                    <a:lstStyle/>
                    <a:p>
                      <a:pPr rtl="0" fontAlgn="ctr">
                        <a:spcBef>
                          <a:spcPts val="0"/>
                        </a:spcBef>
                        <a:spcAft>
                          <a:spcPts val="0"/>
                        </a:spcAft>
                      </a:pPr>
                      <a:r>
                        <a:rPr lang="it-IT" sz="1600" b="0" i="0" u="none" strike="noStrike" dirty="0">
                          <a:solidFill>
                            <a:srgbClr val="000000"/>
                          </a:solidFill>
                          <a:effectLst/>
                          <a:latin typeface="+mj-lt"/>
                        </a:rPr>
                        <a:t>Andrea Giovanni Nuzzolese</a:t>
                      </a:r>
                      <a:endParaRPr lang="it-IT" sz="1600">
                        <a:effectLst/>
                        <a:latin typeface="+mj-lt"/>
                      </a:endParaRPr>
                    </a:p>
                  </a:txBody>
                  <a:tcPr marL="68580" marR="68580" anchor="ctr"/>
                </a:tc>
                <a:tc>
                  <a:txBody>
                    <a:bodyPr/>
                    <a:lstStyle/>
                    <a:p>
                      <a:pPr rtl="0" fontAlgn="ctr">
                        <a:spcBef>
                          <a:spcPts val="0"/>
                        </a:spcBef>
                        <a:spcAft>
                          <a:spcPts val="0"/>
                        </a:spcAft>
                      </a:pPr>
                      <a:r>
                        <a:rPr lang="it-IT" sz="1600" b="0" i="0" u="none" strike="noStrike" dirty="0">
                          <a:solidFill>
                            <a:srgbClr val="000000"/>
                          </a:solidFill>
                          <a:effectLst/>
                          <a:latin typeface="+mj-lt"/>
                        </a:rPr>
                        <a:t>CNR-ISTC - Istituto di Scienze e Tecnologie della Cognizione, STLab</a:t>
                      </a:r>
                      <a:endParaRPr lang="it-IT" sz="1600">
                        <a:effectLst/>
                        <a:latin typeface="+mj-lt"/>
                      </a:endParaRPr>
                    </a:p>
                  </a:txBody>
                  <a:tcPr marL="68580" marR="68580" anchor="ctr"/>
                </a:tc>
                <a:extLst>
                  <a:ext uri="{0D108BD9-81ED-4DB2-BD59-A6C34878D82A}">
                    <a16:rowId xmlns:a16="http://schemas.microsoft.com/office/drawing/2014/main" val="10005"/>
                  </a:ext>
                </a:extLst>
              </a:tr>
              <a:tr h="501830">
                <a:tc>
                  <a:txBody>
                    <a:bodyPr/>
                    <a:lstStyle/>
                    <a:p>
                      <a:pPr rtl="0" fontAlgn="ctr">
                        <a:spcBef>
                          <a:spcPts val="0"/>
                        </a:spcBef>
                        <a:spcAft>
                          <a:spcPts val="0"/>
                        </a:spcAft>
                      </a:pPr>
                      <a:r>
                        <a:rPr lang="it-IT" sz="1600" b="0" i="0" u="none" strike="noStrike" dirty="0">
                          <a:solidFill>
                            <a:srgbClr val="000000"/>
                          </a:solidFill>
                          <a:effectLst/>
                          <a:latin typeface="+mj-lt"/>
                        </a:rPr>
                        <a:t>WP6</a:t>
                      </a:r>
                      <a:endParaRPr lang="it-IT" sz="1600">
                        <a:effectLst/>
                        <a:latin typeface="+mj-lt"/>
                      </a:endParaRPr>
                    </a:p>
                  </a:txBody>
                  <a:tcPr marL="68580" marR="68580" anchor="ctr"/>
                </a:tc>
                <a:tc>
                  <a:txBody>
                    <a:bodyPr/>
                    <a:lstStyle/>
                    <a:p>
                      <a:pPr rtl="0" fontAlgn="ctr">
                        <a:spcBef>
                          <a:spcPts val="0"/>
                        </a:spcBef>
                        <a:spcAft>
                          <a:spcPts val="0"/>
                        </a:spcAft>
                      </a:pPr>
                      <a:r>
                        <a:rPr lang="it-IT" sz="1600" b="0" i="0" u="none" strike="noStrike" dirty="0">
                          <a:solidFill>
                            <a:srgbClr val="000000"/>
                          </a:solidFill>
                          <a:effectLst/>
                          <a:latin typeface="+mj-lt"/>
                        </a:rPr>
                        <a:t>Mario Ciampi</a:t>
                      </a:r>
                      <a:endParaRPr lang="it-IT" sz="1600">
                        <a:effectLst/>
                        <a:latin typeface="+mj-lt"/>
                      </a:endParaRPr>
                    </a:p>
                  </a:txBody>
                  <a:tcPr marL="68580" marR="68580" anchor="ctr"/>
                </a:tc>
                <a:tc>
                  <a:txBody>
                    <a:bodyPr/>
                    <a:lstStyle/>
                    <a:p>
                      <a:pPr rtl="0" fontAlgn="ctr">
                        <a:spcBef>
                          <a:spcPts val="0"/>
                        </a:spcBef>
                        <a:spcAft>
                          <a:spcPts val="0"/>
                        </a:spcAft>
                      </a:pPr>
                      <a:r>
                        <a:rPr lang="it-IT" sz="1600" b="0" i="0" u="none" strike="noStrike" dirty="0">
                          <a:solidFill>
                            <a:srgbClr val="000000"/>
                          </a:solidFill>
                          <a:effectLst/>
                          <a:latin typeface="+mj-lt"/>
                        </a:rPr>
                        <a:t>CNR-ICAR - Istituto di Calcolo e Reti ad Alte Prestazioni</a:t>
                      </a:r>
                      <a:endParaRPr lang="it-IT" sz="1600">
                        <a:effectLst/>
                        <a:latin typeface="+mj-lt"/>
                      </a:endParaRPr>
                    </a:p>
                  </a:txBody>
                  <a:tcPr marL="68580" marR="68580" anchor="ctr"/>
                </a:tc>
                <a:extLst>
                  <a:ext uri="{0D108BD9-81ED-4DB2-BD59-A6C34878D82A}">
                    <a16:rowId xmlns:a16="http://schemas.microsoft.com/office/drawing/2014/main" val="10006"/>
                  </a:ext>
                </a:extLst>
              </a:tr>
              <a:tr h="501830">
                <a:tc>
                  <a:txBody>
                    <a:bodyPr/>
                    <a:lstStyle/>
                    <a:p>
                      <a:pPr rtl="0" fontAlgn="ctr">
                        <a:spcBef>
                          <a:spcPts val="0"/>
                        </a:spcBef>
                        <a:spcAft>
                          <a:spcPts val="0"/>
                        </a:spcAft>
                      </a:pPr>
                      <a:r>
                        <a:rPr lang="it-IT" sz="1600" b="0" i="0" u="none" strike="noStrike" dirty="0">
                          <a:solidFill>
                            <a:srgbClr val="000000"/>
                          </a:solidFill>
                          <a:effectLst/>
                          <a:latin typeface="+mj-lt"/>
                        </a:rPr>
                        <a:t>WP7</a:t>
                      </a:r>
                      <a:endParaRPr lang="it-IT" sz="1600">
                        <a:effectLst/>
                        <a:latin typeface="+mj-lt"/>
                      </a:endParaRPr>
                    </a:p>
                  </a:txBody>
                  <a:tcPr marL="68580" marR="68580" anchor="ctr"/>
                </a:tc>
                <a:tc>
                  <a:txBody>
                    <a:bodyPr/>
                    <a:lstStyle/>
                    <a:p>
                      <a:pPr rtl="0" fontAlgn="ctr">
                        <a:spcBef>
                          <a:spcPts val="0"/>
                        </a:spcBef>
                        <a:spcAft>
                          <a:spcPts val="0"/>
                        </a:spcAft>
                      </a:pPr>
                      <a:r>
                        <a:rPr lang="it-IT" sz="1600" b="0" i="0" u="none" strike="noStrike" dirty="0">
                          <a:solidFill>
                            <a:srgbClr val="000000"/>
                          </a:solidFill>
                          <a:effectLst/>
                          <a:latin typeface="+mj-lt"/>
                        </a:rPr>
                        <a:t>Mario Sicuranza</a:t>
                      </a:r>
                      <a:endParaRPr lang="it-IT" sz="1600">
                        <a:effectLst/>
                        <a:latin typeface="+mj-lt"/>
                      </a:endParaRPr>
                    </a:p>
                  </a:txBody>
                  <a:tcPr marL="68580" marR="68580" anchor="ctr"/>
                </a:tc>
                <a:tc>
                  <a:txBody>
                    <a:bodyPr/>
                    <a:lstStyle/>
                    <a:p>
                      <a:pPr rtl="0" fontAlgn="ctr">
                        <a:spcBef>
                          <a:spcPts val="0"/>
                        </a:spcBef>
                        <a:spcAft>
                          <a:spcPts val="0"/>
                        </a:spcAft>
                      </a:pPr>
                      <a:r>
                        <a:rPr lang="it-IT" sz="1600" b="0" i="0" u="none" strike="noStrike" dirty="0">
                          <a:solidFill>
                            <a:srgbClr val="000000"/>
                          </a:solidFill>
                          <a:effectLst/>
                          <a:latin typeface="+mj-lt"/>
                        </a:rPr>
                        <a:t>CNR-ICAR - Istituto di Calcolo e Reti ad Alte Prestazioni</a:t>
                      </a:r>
                      <a:endParaRPr lang="it-IT" sz="1600">
                        <a:effectLst/>
                        <a:latin typeface="+mj-lt"/>
                      </a:endParaRPr>
                    </a:p>
                  </a:txBody>
                  <a:tcPr marL="68580" marR="68580" anchor="ctr"/>
                </a:tc>
                <a:extLst>
                  <a:ext uri="{0D108BD9-81ED-4DB2-BD59-A6C34878D82A}">
                    <a16:rowId xmlns:a16="http://schemas.microsoft.com/office/drawing/2014/main" val="10007"/>
                  </a:ext>
                </a:extLst>
              </a:tr>
              <a:tr h="501830">
                <a:tc>
                  <a:txBody>
                    <a:bodyPr/>
                    <a:lstStyle/>
                    <a:p>
                      <a:pPr rtl="0" fontAlgn="ctr">
                        <a:spcBef>
                          <a:spcPts val="0"/>
                        </a:spcBef>
                        <a:spcAft>
                          <a:spcPts val="0"/>
                        </a:spcAft>
                      </a:pPr>
                      <a:r>
                        <a:rPr lang="it-IT" sz="1600" b="0" i="0" u="none" strike="noStrike" dirty="0">
                          <a:solidFill>
                            <a:srgbClr val="000000"/>
                          </a:solidFill>
                          <a:effectLst/>
                          <a:latin typeface="+mj-lt"/>
                        </a:rPr>
                        <a:t>WP8</a:t>
                      </a:r>
                      <a:endParaRPr lang="it-IT" sz="1600">
                        <a:effectLst/>
                        <a:latin typeface="+mj-lt"/>
                      </a:endParaRPr>
                    </a:p>
                  </a:txBody>
                  <a:tcPr marL="68580" marR="68580" anchor="ctr"/>
                </a:tc>
                <a:tc>
                  <a:txBody>
                    <a:bodyPr/>
                    <a:lstStyle/>
                    <a:p>
                      <a:pPr rtl="0" fontAlgn="ctr">
                        <a:spcBef>
                          <a:spcPts val="0"/>
                        </a:spcBef>
                        <a:spcAft>
                          <a:spcPts val="0"/>
                        </a:spcAft>
                      </a:pPr>
                      <a:r>
                        <a:rPr lang="it-IT" sz="1600" b="0" i="0" u="none" strike="noStrike" dirty="0">
                          <a:solidFill>
                            <a:srgbClr val="000000"/>
                          </a:solidFill>
                          <a:effectLst/>
                          <a:latin typeface="+mj-lt"/>
                        </a:rPr>
                        <a:t>Andrea Orazio Spinello</a:t>
                      </a:r>
                      <a:endParaRPr lang="it-IT" sz="1600">
                        <a:effectLst/>
                        <a:latin typeface="+mj-lt"/>
                      </a:endParaRPr>
                    </a:p>
                  </a:txBody>
                  <a:tcPr marL="68580" marR="68580" anchor="ctr"/>
                </a:tc>
                <a:tc>
                  <a:txBody>
                    <a:bodyPr/>
                    <a:lstStyle/>
                    <a:p>
                      <a:pPr rtl="0" fontAlgn="ctr">
                        <a:spcBef>
                          <a:spcPts val="0"/>
                        </a:spcBef>
                        <a:spcAft>
                          <a:spcPts val="0"/>
                        </a:spcAft>
                      </a:pPr>
                      <a:r>
                        <a:rPr lang="it-IT" sz="1600" b="0" i="0" u="none" strike="noStrike" dirty="0">
                          <a:solidFill>
                            <a:srgbClr val="000000"/>
                          </a:solidFill>
                          <a:effectLst/>
                          <a:latin typeface="+mj-lt"/>
                        </a:rPr>
                        <a:t>CNR-IRCRES - Istituto di Ricerca sulla Crescita</a:t>
                      </a:r>
                      <a:endParaRPr lang="it-IT" sz="1600">
                        <a:effectLst/>
                        <a:latin typeface="+mj-lt"/>
                      </a:endParaRPr>
                    </a:p>
                    <a:p>
                      <a:pPr rtl="0" fontAlgn="ctr">
                        <a:spcBef>
                          <a:spcPts val="0"/>
                        </a:spcBef>
                        <a:spcAft>
                          <a:spcPts val="0"/>
                        </a:spcAft>
                      </a:pPr>
                      <a:r>
                        <a:rPr lang="it-IT" sz="1600" b="0" i="0" u="none" strike="noStrike" dirty="0">
                          <a:solidFill>
                            <a:srgbClr val="000000"/>
                          </a:solidFill>
                          <a:effectLst/>
                          <a:latin typeface="+mj-lt"/>
                        </a:rPr>
                        <a:t>Economica Sostenibile, sede di Roma</a:t>
                      </a:r>
                      <a:endParaRPr lang="it-IT" sz="1600">
                        <a:effectLst/>
                        <a:latin typeface="+mj-lt"/>
                      </a:endParaRPr>
                    </a:p>
                  </a:txBody>
                  <a:tcPr marL="68580" marR="68580" anchor="ctr"/>
                </a:tc>
                <a:extLst>
                  <a:ext uri="{0D108BD9-81ED-4DB2-BD59-A6C34878D82A}">
                    <a16:rowId xmlns:a16="http://schemas.microsoft.com/office/drawing/2014/main" val="10008"/>
                  </a:ext>
                </a:extLst>
              </a:tr>
              <a:tr h="501830">
                <a:tc>
                  <a:txBody>
                    <a:bodyPr/>
                    <a:lstStyle/>
                    <a:p>
                      <a:pPr rtl="0" fontAlgn="ctr">
                        <a:spcBef>
                          <a:spcPts val="0"/>
                        </a:spcBef>
                        <a:spcAft>
                          <a:spcPts val="0"/>
                        </a:spcAft>
                      </a:pPr>
                      <a:r>
                        <a:rPr lang="it-IT" sz="1600" b="0" i="0" u="none" strike="noStrike" dirty="0">
                          <a:solidFill>
                            <a:srgbClr val="000000"/>
                          </a:solidFill>
                          <a:effectLst/>
                          <a:latin typeface="+mj-lt"/>
                        </a:rPr>
                        <a:t>WP9</a:t>
                      </a:r>
                      <a:endParaRPr lang="it-IT" sz="1600">
                        <a:effectLst/>
                        <a:latin typeface="+mj-lt"/>
                      </a:endParaRPr>
                    </a:p>
                  </a:txBody>
                  <a:tcPr marL="68580" marR="68580" anchor="ctr"/>
                </a:tc>
                <a:tc>
                  <a:txBody>
                    <a:bodyPr/>
                    <a:lstStyle/>
                    <a:p>
                      <a:pPr rtl="0" fontAlgn="ctr">
                        <a:spcBef>
                          <a:spcPts val="0"/>
                        </a:spcBef>
                        <a:spcAft>
                          <a:spcPts val="0"/>
                        </a:spcAft>
                      </a:pPr>
                      <a:r>
                        <a:rPr lang="it-IT" sz="1600" b="0" i="0" u="none" strike="noStrike" dirty="0">
                          <a:solidFill>
                            <a:srgbClr val="000000"/>
                          </a:solidFill>
                          <a:effectLst/>
                          <a:latin typeface="+mj-lt"/>
                        </a:rPr>
                        <a:t>Alessandra Maria Stilo</a:t>
                      </a:r>
                      <a:endParaRPr lang="it-IT" sz="1600">
                        <a:effectLst/>
                        <a:latin typeface="+mj-lt"/>
                      </a:endParaRPr>
                    </a:p>
                  </a:txBody>
                  <a:tcPr marL="68580" marR="68580" anchor="ctr"/>
                </a:tc>
                <a:tc>
                  <a:txBody>
                    <a:bodyPr/>
                    <a:lstStyle/>
                    <a:p>
                      <a:pPr rtl="0" fontAlgn="ctr">
                        <a:spcBef>
                          <a:spcPts val="0"/>
                        </a:spcBef>
                        <a:spcAft>
                          <a:spcPts val="0"/>
                        </a:spcAft>
                      </a:pPr>
                      <a:r>
                        <a:rPr lang="it-IT" sz="1600" b="0" i="0" u="none" strike="noStrike" dirty="0">
                          <a:solidFill>
                            <a:srgbClr val="000000"/>
                          </a:solidFill>
                          <a:effectLst/>
                          <a:latin typeface="+mj-lt"/>
                        </a:rPr>
                        <a:t>CNR-IRCRES - Istituto di Ricerca sulla Crescita</a:t>
                      </a:r>
                      <a:endParaRPr lang="it-IT" sz="1600">
                        <a:effectLst/>
                        <a:latin typeface="+mj-lt"/>
                      </a:endParaRPr>
                    </a:p>
                    <a:p>
                      <a:pPr rtl="0" fontAlgn="ctr">
                        <a:spcBef>
                          <a:spcPts val="0"/>
                        </a:spcBef>
                        <a:spcAft>
                          <a:spcPts val="0"/>
                        </a:spcAft>
                      </a:pPr>
                      <a:r>
                        <a:rPr lang="it-IT" sz="1600" b="0" i="0" u="none" strike="noStrike" dirty="0">
                          <a:solidFill>
                            <a:srgbClr val="000000"/>
                          </a:solidFill>
                          <a:effectLst/>
                          <a:latin typeface="+mj-lt"/>
                        </a:rPr>
                        <a:t>Economica Sostenibile, sede di Roma</a:t>
                      </a:r>
                      <a:endParaRPr lang="it-IT" sz="1600">
                        <a:effectLst/>
                        <a:latin typeface="+mj-lt"/>
                      </a:endParaRPr>
                    </a:p>
                  </a:txBody>
                  <a:tcPr marL="68580" marR="68580" anchor="ctr"/>
                </a:tc>
                <a:extLst>
                  <a:ext uri="{0D108BD9-81ED-4DB2-BD59-A6C34878D82A}">
                    <a16:rowId xmlns:a16="http://schemas.microsoft.com/office/drawing/2014/main" val="10009"/>
                  </a:ext>
                </a:extLst>
              </a:tr>
            </a:tbl>
          </a:graphicData>
        </a:graphic>
      </p:graphicFrame>
      <p:pic>
        <p:nvPicPr>
          <p:cNvPr id="2" name="Google Shape;260;p7">
            <a:extLst>
              <a:ext uri="{FF2B5EF4-FFF2-40B4-BE49-F238E27FC236}">
                <a16:creationId xmlns:a16="http://schemas.microsoft.com/office/drawing/2014/main" id="{A6D52F66-CB60-AC0D-36ED-F29696F00100}"/>
              </a:ext>
            </a:extLst>
          </p:cNvPr>
          <p:cNvPicPr preferRelativeResize="0"/>
          <p:nvPr/>
        </p:nvPicPr>
        <p:blipFill rotWithShape="1">
          <a:blip r:embed="rId3">
            <a:alphaModFix/>
          </a:blip>
          <a:srcRect/>
          <a:stretch/>
        </p:blipFill>
        <p:spPr>
          <a:xfrm>
            <a:off x="7737753" y="1474003"/>
            <a:ext cx="3612918" cy="4351338"/>
          </a:xfrm>
          <a:prstGeom prst="round2DiagRect">
            <a:avLst>
              <a:gd name="adj1" fmla="val 16667"/>
              <a:gd name="adj2" fmla="val 0"/>
            </a:avLst>
          </a:prstGeom>
          <a:solidFill>
            <a:schemeClr val="lt1"/>
          </a:solidFill>
          <a:ln w="88900" cap="sq" cmpd="sng">
            <a:solidFill>
              <a:srgbClr val="FFFFFF"/>
            </a:solidFill>
            <a:prstDash val="solid"/>
            <a:miter lim="800000"/>
            <a:headEnd type="none" w="sm" len="sm"/>
            <a:tailEnd type="none" w="sm" len="sm"/>
          </a:ln>
          <a:effectLst>
            <a:outerShdw blurRad="254000" algn="tl" rotWithShape="0">
              <a:srgbClr val="000000">
                <a:alpha val="42745"/>
              </a:srgbClr>
            </a:outerShdw>
          </a:effectLst>
        </p:spPr>
      </p:pic>
    </p:spTree>
    <p:extLst>
      <p:ext uri="{BB962C8B-B14F-4D97-AF65-F5344CB8AC3E}">
        <p14:creationId xmlns:p14="http://schemas.microsoft.com/office/powerpoint/2010/main" val="997091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Ovale 98">
            <a:extLst>
              <a:ext uri="{FF2B5EF4-FFF2-40B4-BE49-F238E27FC236}">
                <a16:creationId xmlns:a16="http://schemas.microsoft.com/office/drawing/2014/main" id="{940CAD55-18EA-5F3E-736F-6888A1DF6E49}"/>
              </a:ext>
            </a:extLst>
          </p:cNvPr>
          <p:cNvSpPr/>
          <p:nvPr/>
        </p:nvSpPr>
        <p:spPr>
          <a:xfrm>
            <a:off x="632892" y="1168064"/>
            <a:ext cx="8527275" cy="5373595"/>
          </a:xfrm>
          <a:prstGeom prst="ellipse">
            <a:avLst/>
          </a:prstGeom>
          <a:noFill/>
          <a:ln w="120650">
            <a:gradFill>
              <a:gsLst>
                <a:gs pos="0">
                  <a:srgbClr val="EC6709"/>
                </a:gs>
                <a:gs pos="46000">
                  <a:schemeClr val="accent1">
                    <a:lumMod val="45000"/>
                    <a:lumOff val="55000"/>
                  </a:schemeClr>
                </a:gs>
                <a:gs pos="83000">
                  <a:schemeClr val="accent1">
                    <a:lumMod val="45000"/>
                    <a:lumOff val="55000"/>
                  </a:schemeClr>
                </a:gs>
                <a:gs pos="100000">
                  <a:srgbClr val="2A65AF"/>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801"/>
          </a:p>
        </p:txBody>
      </p:sp>
      <p:sp>
        <p:nvSpPr>
          <p:cNvPr id="4" name="Rettangolo arrotondato 42">
            <a:extLst>
              <a:ext uri="{FF2B5EF4-FFF2-40B4-BE49-F238E27FC236}">
                <a16:creationId xmlns:a16="http://schemas.microsoft.com/office/drawing/2014/main" id="{73F5B626-317D-52B0-4F94-9A0367B6D02D}"/>
              </a:ext>
            </a:extLst>
          </p:cNvPr>
          <p:cNvSpPr/>
          <p:nvPr/>
        </p:nvSpPr>
        <p:spPr>
          <a:xfrm>
            <a:off x="984719" y="1269756"/>
            <a:ext cx="8046654" cy="438057"/>
          </a:xfrm>
          <a:prstGeom prst="roundRect">
            <a:avLst/>
          </a:prstGeom>
          <a:gradFill>
            <a:gsLst>
              <a:gs pos="0">
                <a:srgbClr val="2A65AF"/>
              </a:gs>
              <a:gs pos="7000">
                <a:srgbClr val="638DC6"/>
              </a:gs>
              <a:gs pos="60000">
                <a:schemeClr val="accent1">
                  <a:lumMod val="45000"/>
                  <a:lumOff val="55000"/>
                </a:schemeClr>
              </a:gs>
              <a:gs pos="100000">
                <a:srgbClr val="EC6709"/>
              </a:gs>
            </a:gsLst>
            <a:lin ang="5400000" scaled="1"/>
          </a:gradFill>
          <a:ln>
            <a:solidFill>
              <a:srgbClr val="EC670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1" rIns="91440" bIns="45721" numCol="1" spcCol="0" rtlCol="0" fromWordArt="0" anchor="ctr" anchorCtr="0" forceAA="0" compatLnSpc="1">
            <a:prstTxWarp prst="textNoShape">
              <a:avLst/>
            </a:prstTxWarp>
            <a:noAutofit/>
          </a:bodyPr>
          <a:lstStyle/>
          <a:p>
            <a:endParaRPr lang="it-IT" sz="1801"/>
          </a:p>
        </p:txBody>
      </p:sp>
      <p:sp>
        <p:nvSpPr>
          <p:cNvPr id="5" name="Rettangolo arrotondato 43">
            <a:extLst>
              <a:ext uri="{FF2B5EF4-FFF2-40B4-BE49-F238E27FC236}">
                <a16:creationId xmlns:a16="http://schemas.microsoft.com/office/drawing/2014/main" id="{4D9A0955-8A0A-B98A-5A20-8F418E098A5F}"/>
              </a:ext>
            </a:extLst>
          </p:cNvPr>
          <p:cNvSpPr/>
          <p:nvPr/>
        </p:nvSpPr>
        <p:spPr>
          <a:xfrm>
            <a:off x="988676" y="1819131"/>
            <a:ext cx="1604418" cy="3946098"/>
          </a:xfrm>
          <a:prstGeom prst="roundRect">
            <a:avLst/>
          </a:prstGeom>
          <a:solidFill>
            <a:schemeClr val="accent2">
              <a:lumMod val="20000"/>
              <a:lumOff val="80000"/>
            </a:schemeClr>
          </a:solidFill>
          <a:ln>
            <a:solidFill>
              <a:schemeClr val="accent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1" rIns="91440" bIns="45721" numCol="1" spcCol="0" rtlCol="0" fromWordArt="0" anchor="ctr" anchorCtr="0" forceAA="0" compatLnSpc="1">
            <a:prstTxWarp prst="textNoShape">
              <a:avLst/>
            </a:prstTxWarp>
            <a:noAutofit/>
          </a:bodyPr>
          <a:lstStyle/>
          <a:p>
            <a:endParaRPr lang="it-IT" sz="1801"/>
          </a:p>
        </p:txBody>
      </p:sp>
      <p:sp>
        <p:nvSpPr>
          <p:cNvPr id="6" name="Rettangolo arrotondato 44">
            <a:extLst>
              <a:ext uri="{FF2B5EF4-FFF2-40B4-BE49-F238E27FC236}">
                <a16:creationId xmlns:a16="http://schemas.microsoft.com/office/drawing/2014/main" id="{474EBE74-9483-D916-3C89-E7D4C0EEBC80}"/>
              </a:ext>
            </a:extLst>
          </p:cNvPr>
          <p:cNvSpPr/>
          <p:nvPr/>
        </p:nvSpPr>
        <p:spPr>
          <a:xfrm>
            <a:off x="926092" y="5878135"/>
            <a:ext cx="8046654" cy="438057"/>
          </a:xfrm>
          <a:prstGeom prst="roundRect">
            <a:avLst/>
          </a:prstGeom>
          <a:gradFill>
            <a:gsLst>
              <a:gs pos="0">
                <a:srgbClr val="2A65AF"/>
              </a:gs>
              <a:gs pos="87000">
                <a:srgbClr val="D28B61"/>
              </a:gs>
              <a:gs pos="0">
                <a:srgbClr val="4A7BBC"/>
              </a:gs>
              <a:gs pos="4000">
                <a:srgbClr val="487ABB"/>
              </a:gs>
              <a:gs pos="20000">
                <a:srgbClr val="87A7D5"/>
              </a:gs>
              <a:gs pos="59000">
                <a:schemeClr val="accent1">
                  <a:lumMod val="45000"/>
                  <a:lumOff val="55000"/>
                </a:schemeClr>
              </a:gs>
              <a:gs pos="100000">
                <a:srgbClr val="EC6709"/>
              </a:gs>
            </a:gsLst>
            <a:lin ang="5400000" scaled="1"/>
          </a:gradFill>
          <a:ln w="12700" cap="flat" cmpd="sng" algn="ctr">
            <a:solidFill>
              <a:srgbClr val="2A65AF"/>
            </a:solidFill>
            <a:prstDash val="solid"/>
            <a:miter lim="800000"/>
          </a:ln>
          <a:effectLst>
            <a:outerShdw blurRad="50800" dist="38100" dir="2700000" algn="tl" rotWithShape="0">
              <a:prstClr val="black">
                <a:alpha val="40000"/>
              </a:prstClr>
            </a:outerShdw>
          </a:effectLst>
        </p:spPr>
        <p:txBody>
          <a:bodyPr rot="0" spcFirstLastPara="0" vert="horz" wrap="square" lIns="91440" tIns="45721" rIns="91440" bIns="45721" numCol="1" spcCol="0" rtlCol="0" fromWordArt="0" anchor="ctr" anchorCtr="0" forceAA="0" compatLnSpc="1">
            <a:prstTxWarp prst="textNoShape">
              <a:avLst/>
            </a:prstTxWarp>
            <a:noAutofit/>
          </a:bodyPr>
          <a:lstStyle/>
          <a:p>
            <a:endParaRPr lang="it-IT" sz="1801"/>
          </a:p>
        </p:txBody>
      </p:sp>
      <p:sp>
        <p:nvSpPr>
          <p:cNvPr id="7" name="Rettangolo arrotondato 45">
            <a:extLst>
              <a:ext uri="{FF2B5EF4-FFF2-40B4-BE49-F238E27FC236}">
                <a16:creationId xmlns:a16="http://schemas.microsoft.com/office/drawing/2014/main" id="{42338D3B-DA39-C411-DE3A-D5A2289AF993}"/>
              </a:ext>
            </a:extLst>
          </p:cNvPr>
          <p:cNvSpPr/>
          <p:nvPr/>
        </p:nvSpPr>
        <p:spPr>
          <a:xfrm>
            <a:off x="3337158" y="1916926"/>
            <a:ext cx="3061289" cy="1441033"/>
          </a:xfrm>
          <a:prstGeom prst="round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1" rIns="91440" bIns="45721" numCol="1" spcCol="0" rtlCol="0" fromWordArt="0" anchor="ctr" anchorCtr="0" forceAA="0" compatLnSpc="1">
            <a:prstTxWarp prst="textNoShape">
              <a:avLst/>
            </a:prstTxWarp>
            <a:noAutofit/>
          </a:bodyPr>
          <a:lstStyle/>
          <a:p>
            <a:endParaRPr lang="it-IT" sz="1801"/>
          </a:p>
        </p:txBody>
      </p:sp>
      <p:sp>
        <p:nvSpPr>
          <p:cNvPr id="9" name="Rettangolo arrotondato 49">
            <a:extLst>
              <a:ext uri="{FF2B5EF4-FFF2-40B4-BE49-F238E27FC236}">
                <a16:creationId xmlns:a16="http://schemas.microsoft.com/office/drawing/2014/main" id="{4558E154-6E4F-607F-627E-AE5BF5B43E41}"/>
              </a:ext>
            </a:extLst>
          </p:cNvPr>
          <p:cNvSpPr/>
          <p:nvPr/>
        </p:nvSpPr>
        <p:spPr>
          <a:xfrm>
            <a:off x="3668573" y="2346069"/>
            <a:ext cx="1081975" cy="683849"/>
          </a:xfrm>
          <a:prstGeom prst="roundRect">
            <a:avLst/>
          </a:prstGeom>
          <a:solidFill>
            <a:schemeClr val="accent5"/>
          </a:solidFill>
          <a:ln w="12700" cap="flat" cmpd="sng" algn="ctr">
            <a:solidFill>
              <a:schemeClr val="accent5">
                <a:lumMod val="60000"/>
                <a:lumOff val="40000"/>
              </a:schemeClr>
            </a:solidFill>
            <a:prstDash val="solid"/>
            <a:miter lim="800000"/>
          </a:ln>
          <a:effectLst>
            <a:outerShdw blurRad="50800" dist="38100" dir="2700000" algn="tl" rotWithShape="0">
              <a:prstClr val="black">
                <a:alpha val="40000"/>
              </a:prstClr>
            </a:outerShdw>
          </a:effectLst>
        </p:spPr>
        <p:txBody>
          <a:bodyPr rot="0" spcFirstLastPara="0" vert="horz" wrap="square" lIns="91440" tIns="45721" rIns="91440" bIns="45721" numCol="1" spcCol="0" rtlCol="0" fromWordArt="0" anchor="ctr" anchorCtr="0" forceAA="0" compatLnSpc="1">
            <a:prstTxWarp prst="textNoShape">
              <a:avLst/>
            </a:prstTxWarp>
            <a:noAutofit/>
          </a:bodyPr>
          <a:lstStyle/>
          <a:p>
            <a:endParaRPr lang="it-IT" sz="1801"/>
          </a:p>
        </p:txBody>
      </p:sp>
      <p:sp>
        <p:nvSpPr>
          <p:cNvPr id="13" name="Rettangolo arrotondato 53">
            <a:extLst>
              <a:ext uri="{FF2B5EF4-FFF2-40B4-BE49-F238E27FC236}">
                <a16:creationId xmlns:a16="http://schemas.microsoft.com/office/drawing/2014/main" id="{350DC4A1-020A-2601-37D3-FD7D0BFE10A8}"/>
              </a:ext>
            </a:extLst>
          </p:cNvPr>
          <p:cNvSpPr/>
          <p:nvPr/>
        </p:nvSpPr>
        <p:spPr>
          <a:xfrm>
            <a:off x="1235524" y="2667662"/>
            <a:ext cx="1147552" cy="555836"/>
          </a:xfrm>
          <a:prstGeom prst="roundRect">
            <a:avLst/>
          </a:prstGeom>
          <a:solidFill>
            <a:schemeClr val="accent2">
              <a:lumMod val="60000"/>
              <a:lumOff val="40000"/>
            </a:schemeClr>
          </a:solidFill>
          <a:ln w="12700" cap="flat" cmpd="sng" algn="ctr">
            <a:solidFill>
              <a:schemeClr val="accent2">
                <a:lumMod val="75000"/>
              </a:schemeClr>
            </a:solidFill>
            <a:prstDash val="solid"/>
            <a:miter lim="800000"/>
          </a:ln>
          <a:effectLst>
            <a:outerShdw blurRad="50800" dist="38100" dir="2700000" algn="tl" rotWithShape="0">
              <a:prstClr val="black">
                <a:alpha val="40000"/>
              </a:prstClr>
            </a:outerShdw>
          </a:effectLst>
        </p:spPr>
        <p:txBody>
          <a:bodyPr rot="0" spcFirstLastPara="0" vert="horz" wrap="square" lIns="91440" tIns="45721" rIns="91440" bIns="45721" numCol="1" spcCol="0" rtlCol="0" fromWordArt="0" anchor="ctr" anchorCtr="0" forceAA="0" compatLnSpc="1">
            <a:prstTxWarp prst="textNoShape">
              <a:avLst/>
            </a:prstTxWarp>
            <a:noAutofit/>
          </a:bodyPr>
          <a:lstStyle/>
          <a:p>
            <a:endParaRPr lang="it-IT" sz="1801"/>
          </a:p>
        </p:txBody>
      </p:sp>
      <p:sp>
        <p:nvSpPr>
          <p:cNvPr id="19" name="Casella di testo 2">
            <a:extLst>
              <a:ext uri="{FF2B5EF4-FFF2-40B4-BE49-F238E27FC236}">
                <a16:creationId xmlns:a16="http://schemas.microsoft.com/office/drawing/2014/main" id="{33B8A6F3-C68D-D5EB-E7C5-88A22E67497E}"/>
              </a:ext>
            </a:extLst>
          </p:cNvPr>
          <p:cNvSpPr txBox="1">
            <a:spLocks noChangeArrowheads="1"/>
          </p:cNvSpPr>
          <p:nvPr/>
        </p:nvSpPr>
        <p:spPr bwMode="auto">
          <a:xfrm>
            <a:off x="1008447" y="1894685"/>
            <a:ext cx="1466341" cy="265422"/>
          </a:xfrm>
          <a:prstGeom prst="rect">
            <a:avLst/>
          </a:prstGeom>
          <a:noFill/>
          <a:ln w="9525">
            <a:noFill/>
            <a:miter lim="800000"/>
            <a:headEnd/>
            <a:tailEnd/>
          </a:ln>
        </p:spPr>
        <p:txBody>
          <a:bodyPr rot="0" vert="horz" wrap="square" lIns="91440" tIns="45721" rIns="91440" bIns="45721" anchor="t" anchorCtr="0">
            <a:noAutofit/>
          </a:bodyPr>
          <a:lstStyle/>
          <a:p>
            <a:pPr algn="ctr">
              <a:lnSpc>
                <a:spcPct val="107000"/>
              </a:lnSpc>
            </a:pPr>
            <a:r>
              <a:rPr lang="en-US" sz="1401" b="1">
                <a:latin typeface="Calibri" panose="020F0502020204030204" pitchFamily="34" charset="0"/>
                <a:ea typeface="Calibri" panose="020F0502020204030204" pitchFamily="34" charset="0"/>
                <a:cs typeface="Times New Roman" panose="02020603050405020304" pitchFamily="18" charset="0"/>
              </a:rPr>
              <a:t>ADVISORY LEVEL</a:t>
            </a:r>
            <a:endParaRPr lang="it-IT" sz="2400">
              <a:latin typeface="Calibri" panose="020F0502020204030204" pitchFamily="34" charset="0"/>
              <a:ea typeface="Calibri" panose="020F0502020204030204" pitchFamily="34" charset="0"/>
              <a:cs typeface="Times New Roman" panose="02020603050405020304" pitchFamily="18" charset="0"/>
            </a:endParaRPr>
          </a:p>
        </p:txBody>
      </p:sp>
      <p:sp>
        <p:nvSpPr>
          <p:cNvPr id="20" name="Casella di testo 2">
            <a:extLst>
              <a:ext uri="{FF2B5EF4-FFF2-40B4-BE49-F238E27FC236}">
                <a16:creationId xmlns:a16="http://schemas.microsoft.com/office/drawing/2014/main" id="{1C426FA9-F31C-57DA-C9BE-E73C030732C7}"/>
              </a:ext>
            </a:extLst>
          </p:cNvPr>
          <p:cNvSpPr txBox="1">
            <a:spLocks noChangeArrowheads="1"/>
          </p:cNvSpPr>
          <p:nvPr/>
        </p:nvSpPr>
        <p:spPr bwMode="auto">
          <a:xfrm>
            <a:off x="1213031" y="2650290"/>
            <a:ext cx="1155881" cy="521147"/>
          </a:xfrm>
          <a:prstGeom prst="rect">
            <a:avLst/>
          </a:prstGeom>
          <a:noFill/>
          <a:ln w="9525">
            <a:noFill/>
            <a:miter lim="800000"/>
            <a:headEnd/>
            <a:tailEnd/>
          </a:ln>
        </p:spPr>
        <p:txBody>
          <a:bodyPr rot="0" vert="horz" wrap="square" lIns="91440" tIns="45721" rIns="91440" bIns="45721" anchor="t" anchorCtr="0">
            <a:noAutofit/>
          </a:bodyPr>
          <a:lstStyle/>
          <a:p>
            <a:pPr lvl="0" algn="ctr"/>
            <a:r>
              <a:rPr lang="en-GB" sz="1100" b="1"/>
              <a:t>Scientific Advisory Board (SB)</a:t>
            </a:r>
          </a:p>
        </p:txBody>
      </p:sp>
      <p:sp>
        <p:nvSpPr>
          <p:cNvPr id="23" name="Casella di testo 2">
            <a:extLst>
              <a:ext uri="{FF2B5EF4-FFF2-40B4-BE49-F238E27FC236}">
                <a16:creationId xmlns:a16="http://schemas.microsoft.com/office/drawing/2014/main" id="{5F87DCC6-FBC4-70BE-5407-04A8CD913DD7}"/>
              </a:ext>
            </a:extLst>
          </p:cNvPr>
          <p:cNvSpPr txBox="1">
            <a:spLocks noChangeArrowheads="1"/>
          </p:cNvSpPr>
          <p:nvPr/>
        </p:nvSpPr>
        <p:spPr bwMode="auto">
          <a:xfrm>
            <a:off x="3813035" y="2457651"/>
            <a:ext cx="814530" cy="369652"/>
          </a:xfrm>
          <a:prstGeom prst="rect">
            <a:avLst/>
          </a:prstGeom>
          <a:noFill/>
          <a:ln w="9525">
            <a:noFill/>
            <a:miter lim="800000"/>
            <a:headEnd/>
            <a:tailEnd/>
          </a:ln>
        </p:spPr>
        <p:txBody>
          <a:bodyPr rot="0" vert="horz" wrap="square" lIns="91440" tIns="45721" rIns="91440" bIns="45721" anchor="t" anchorCtr="0">
            <a:noAutofit/>
          </a:bodyPr>
          <a:lstStyle/>
          <a:p>
            <a:pPr lvl="0" algn="ctr"/>
            <a:r>
              <a:rPr lang="en-GB" sz="1100" b="1"/>
              <a:t>Governing Board (GB)</a:t>
            </a:r>
          </a:p>
        </p:txBody>
      </p:sp>
      <p:sp>
        <p:nvSpPr>
          <p:cNvPr id="27" name="Casella di testo 2">
            <a:extLst>
              <a:ext uri="{FF2B5EF4-FFF2-40B4-BE49-F238E27FC236}">
                <a16:creationId xmlns:a16="http://schemas.microsoft.com/office/drawing/2014/main" id="{3A208E73-9B41-75FE-87FA-30DB5B61C5CE}"/>
              </a:ext>
            </a:extLst>
          </p:cNvPr>
          <p:cNvSpPr txBox="1">
            <a:spLocks noChangeArrowheads="1"/>
          </p:cNvSpPr>
          <p:nvPr/>
        </p:nvSpPr>
        <p:spPr bwMode="auto">
          <a:xfrm>
            <a:off x="1423110" y="5902328"/>
            <a:ext cx="7471131" cy="382926"/>
          </a:xfrm>
          <a:prstGeom prst="rect">
            <a:avLst/>
          </a:prstGeom>
          <a:noFill/>
          <a:ln w="9525">
            <a:noFill/>
            <a:miter lim="800000"/>
            <a:headEnd/>
            <a:tailEnd/>
          </a:ln>
        </p:spPr>
        <p:txBody>
          <a:bodyPr rot="0" vert="horz" wrap="square" lIns="91440" tIns="45721" rIns="91440" bIns="45721" anchor="t" anchorCtr="0">
            <a:noAutofit/>
          </a:bodyPr>
          <a:lstStyle/>
          <a:p>
            <a:pPr algn="ctr">
              <a:lnSpc>
                <a:spcPct val="107000"/>
              </a:lnSpc>
              <a:spcAft>
                <a:spcPts val="800"/>
              </a:spcAft>
            </a:pPr>
            <a:r>
              <a:rPr lang="en-US" sz="1401" b="1">
                <a:latin typeface="Calibri" panose="020F0502020204030204" pitchFamily="34" charset="0"/>
                <a:ea typeface="Calibri" panose="020F0502020204030204" pitchFamily="34" charset="0"/>
                <a:cs typeface="Times New Roman" panose="02020603050405020304" pitchFamily="18" charset="0"/>
              </a:rPr>
              <a:t>WP8 Training and capacity building – WP9 Communication dissemination and outreach</a:t>
            </a:r>
            <a:endParaRPr lang="it-IT" sz="1401" b="1">
              <a:latin typeface="Calibri" panose="020F0502020204030204" pitchFamily="34" charset="0"/>
              <a:ea typeface="Calibri" panose="020F0502020204030204" pitchFamily="34" charset="0"/>
              <a:cs typeface="Times New Roman" panose="02020603050405020304" pitchFamily="18" charset="0"/>
            </a:endParaRPr>
          </a:p>
        </p:txBody>
      </p:sp>
      <p:sp>
        <p:nvSpPr>
          <p:cNvPr id="28" name="Rettangolo arrotondato 79">
            <a:extLst>
              <a:ext uri="{FF2B5EF4-FFF2-40B4-BE49-F238E27FC236}">
                <a16:creationId xmlns:a16="http://schemas.microsoft.com/office/drawing/2014/main" id="{DB2502C5-38D8-B222-57E6-2EC4F1B3E9FA}"/>
              </a:ext>
            </a:extLst>
          </p:cNvPr>
          <p:cNvSpPr/>
          <p:nvPr/>
        </p:nvSpPr>
        <p:spPr>
          <a:xfrm>
            <a:off x="1245889" y="3553668"/>
            <a:ext cx="1147552" cy="550494"/>
          </a:xfrm>
          <a:prstGeom prst="roundRect">
            <a:avLst/>
          </a:prstGeom>
          <a:solidFill>
            <a:schemeClr val="accent2">
              <a:lumMod val="60000"/>
              <a:lumOff val="40000"/>
            </a:schemeClr>
          </a:solidFill>
          <a:ln w="12700" cap="flat" cmpd="sng" algn="ctr">
            <a:solidFill>
              <a:schemeClr val="accent2">
                <a:lumMod val="75000"/>
              </a:schemeClr>
            </a:solidFill>
            <a:prstDash val="solid"/>
            <a:miter lim="800000"/>
          </a:ln>
          <a:effectLst>
            <a:outerShdw blurRad="50800" dist="38100" dir="2700000" algn="tl" rotWithShape="0">
              <a:prstClr val="black">
                <a:alpha val="40000"/>
              </a:prstClr>
            </a:outerShdw>
          </a:effectLst>
        </p:spPr>
        <p:txBody>
          <a:bodyPr rot="0" spcFirstLastPara="0" vert="horz" wrap="square" lIns="91440" tIns="45721" rIns="91440" bIns="45721" numCol="1" spcCol="0" rtlCol="0" fromWordArt="0" anchor="ctr" anchorCtr="0" forceAA="0" compatLnSpc="1">
            <a:prstTxWarp prst="textNoShape">
              <a:avLst/>
            </a:prstTxWarp>
            <a:noAutofit/>
          </a:bodyPr>
          <a:lstStyle/>
          <a:p>
            <a:endParaRPr lang="it-IT" sz="1801"/>
          </a:p>
        </p:txBody>
      </p:sp>
      <p:sp>
        <p:nvSpPr>
          <p:cNvPr id="29" name="Casella di testo 2">
            <a:extLst>
              <a:ext uri="{FF2B5EF4-FFF2-40B4-BE49-F238E27FC236}">
                <a16:creationId xmlns:a16="http://schemas.microsoft.com/office/drawing/2014/main" id="{65BABBFB-90EF-8529-3A47-A7021D7614B3}"/>
              </a:ext>
            </a:extLst>
          </p:cNvPr>
          <p:cNvSpPr txBox="1">
            <a:spLocks noChangeArrowheads="1"/>
          </p:cNvSpPr>
          <p:nvPr/>
        </p:nvSpPr>
        <p:spPr bwMode="auto">
          <a:xfrm>
            <a:off x="1287091" y="3618442"/>
            <a:ext cx="1147552" cy="526110"/>
          </a:xfrm>
          <a:prstGeom prst="rect">
            <a:avLst/>
          </a:prstGeom>
          <a:noFill/>
          <a:ln w="9525">
            <a:noFill/>
            <a:miter lim="800000"/>
            <a:headEnd/>
            <a:tailEnd/>
          </a:ln>
        </p:spPr>
        <p:txBody>
          <a:bodyPr rot="0" vert="horz" wrap="square" lIns="91440" tIns="45721" rIns="91440" bIns="45721" anchor="t" anchorCtr="0">
            <a:noAutofit/>
          </a:bodyPr>
          <a:lstStyle/>
          <a:p>
            <a:pPr lvl="0" algn="ctr"/>
            <a:r>
              <a:rPr lang="en-GB" sz="1100" b="1"/>
              <a:t>Ethical Committee (EC)</a:t>
            </a:r>
            <a:endParaRPr lang="it-IT" sz="1100" b="1"/>
          </a:p>
        </p:txBody>
      </p:sp>
      <p:sp>
        <p:nvSpPr>
          <p:cNvPr id="30" name="Rettangolo arrotondato 80">
            <a:extLst>
              <a:ext uri="{FF2B5EF4-FFF2-40B4-BE49-F238E27FC236}">
                <a16:creationId xmlns:a16="http://schemas.microsoft.com/office/drawing/2014/main" id="{589A4302-40BC-0D38-C2C3-E254AD6F46C1}"/>
              </a:ext>
            </a:extLst>
          </p:cNvPr>
          <p:cNvSpPr/>
          <p:nvPr/>
        </p:nvSpPr>
        <p:spPr>
          <a:xfrm>
            <a:off x="1260214" y="4444980"/>
            <a:ext cx="1147552" cy="556215"/>
          </a:xfrm>
          <a:prstGeom prst="roundRect">
            <a:avLst/>
          </a:prstGeom>
          <a:solidFill>
            <a:schemeClr val="accent2">
              <a:lumMod val="60000"/>
              <a:lumOff val="40000"/>
            </a:schemeClr>
          </a:solidFill>
          <a:ln w="12700" cap="flat" cmpd="sng" algn="ctr">
            <a:solidFill>
              <a:schemeClr val="accent2">
                <a:lumMod val="75000"/>
              </a:schemeClr>
            </a:solidFill>
            <a:prstDash val="solid"/>
            <a:miter lim="800000"/>
          </a:ln>
          <a:effectLst>
            <a:outerShdw blurRad="50800" dist="38100" dir="2700000" algn="tl" rotWithShape="0">
              <a:prstClr val="black">
                <a:alpha val="40000"/>
              </a:prstClr>
            </a:outerShdw>
          </a:effectLst>
        </p:spPr>
        <p:txBody>
          <a:bodyPr rot="0" spcFirstLastPara="0" vert="horz" wrap="square" lIns="91440" tIns="45721" rIns="91440" bIns="45721" numCol="1" spcCol="0" rtlCol="0" fromWordArt="0" anchor="ctr" anchorCtr="0" forceAA="0" compatLnSpc="1">
            <a:prstTxWarp prst="textNoShape">
              <a:avLst/>
            </a:prstTxWarp>
            <a:noAutofit/>
          </a:bodyPr>
          <a:lstStyle/>
          <a:p>
            <a:endParaRPr lang="it-IT" sz="1801"/>
          </a:p>
        </p:txBody>
      </p:sp>
      <p:sp>
        <p:nvSpPr>
          <p:cNvPr id="31" name="Casella di testo 2">
            <a:extLst>
              <a:ext uri="{FF2B5EF4-FFF2-40B4-BE49-F238E27FC236}">
                <a16:creationId xmlns:a16="http://schemas.microsoft.com/office/drawing/2014/main" id="{6C858B4F-D7D4-239D-4B2C-8D956E518138}"/>
              </a:ext>
            </a:extLst>
          </p:cNvPr>
          <p:cNvSpPr txBox="1">
            <a:spLocks noChangeArrowheads="1"/>
          </p:cNvSpPr>
          <p:nvPr/>
        </p:nvSpPr>
        <p:spPr bwMode="auto">
          <a:xfrm>
            <a:off x="1259883" y="4435768"/>
            <a:ext cx="1112695" cy="678284"/>
          </a:xfrm>
          <a:prstGeom prst="rect">
            <a:avLst/>
          </a:prstGeom>
          <a:noFill/>
          <a:ln w="9525">
            <a:noFill/>
            <a:miter lim="800000"/>
            <a:headEnd/>
            <a:tailEnd/>
          </a:ln>
        </p:spPr>
        <p:txBody>
          <a:bodyPr rot="0" vert="horz" wrap="square" lIns="91440" tIns="45721" rIns="91440" bIns="45721" anchor="t" anchorCtr="0">
            <a:noAutofit/>
          </a:bodyPr>
          <a:lstStyle/>
          <a:p>
            <a:pPr lvl="0" algn="ctr"/>
            <a:r>
              <a:rPr lang="en-GB" sz="1100" b="1"/>
              <a:t>Stakeholders Advisory Board (SAB)</a:t>
            </a:r>
          </a:p>
        </p:txBody>
      </p:sp>
      <p:sp>
        <p:nvSpPr>
          <p:cNvPr id="32" name="Casella di testo 2">
            <a:extLst>
              <a:ext uri="{FF2B5EF4-FFF2-40B4-BE49-F238E27FC236}">
                <a16:creationId xmlns:a16="http://schemas.microsoft.com/office/drawing/2014/main" id="{905EC297-1631-DE8E-CCA8-2ABCBC18D901}"/>
              </a:ext>
            </a:extLst>
          </p:cNvPr>
          <p:cNvSpPr txBox="1">
            <a:spLocks noChangeArrowheads="1"/>
          </p:cNvSpPr>
          <p:nvPr/>
        </p:nvSpPr>
        <p:spPr bwMode="auto">
          <a:xfrm>
            <a:off x="1857107" y="1316222"/>
            <a:ext cx="6222281" cy="291778"/>
          </a:xfrm>
          <a:prstGeom prst="rect">
            <a:avLst/>
          </a:prstGeom>
          <a:noFill/>
          <a:ln w="9525">
            <a:noFill/>
            <a:miter lim="800000"/>
            <a:headEnd/>
            <a:tailEnd/>
          </a:ln>
        </p:spPr>
        <p:txBody>
          <a:bodyPr rot="0" vert="horz" wrap="square" lIns="91440" tIns="45721" rIns="91440" bIns="45721" anchor="t" anchorCtr="0">
            <a:noAutofit/>
          </a:bodyPr>
          <a:lstStyle/>
          <a:p>
            <a:pPr lvl="0" algn="ctr"/>
            <a:r>
              <a:rPr lang="en-US" sz="1401" b="1">
                <a:latin typeface="Calibri" panose="020F0502020204030204" pitchFamily="34" charset="0"/>
                <a:ea typeface="Calibri" panose="020F0502020204030204" pitchFamily="34" charset="0"/>
                <a:cs typeface="Times New Roman" panose="02020603050405020304" pitchFamily="18" charset="0"/>
              </a:rPr>
              <a:t>Secretariat - WP1 Project management – WP2 Governance </a:t>
            </a:r>
            <a:r>
              <a:rPr lang="it-IT" sz="1401" b="1">
                <a:latin typeface="Calibri" panose="020F0502020204030204" pitchFamily="34" charset="0"/>
                <a:ea typeface="Calibri" panose="020F0502020204030204" pitchFamily="34" charset="0"/>
                <a:cs typeface="Times New Roman" panose="02020603050405020304" pitchFamily="18" charset="0"/>
              </a:rPr>
              <a:t>and </a:t>
            </a:r>
            <a:r>
              <a:rPr lang="it-IT" sz="1401" b="1" err="1">
                <a:latin typeface="Calibri" panose="020F0502020204030204" pitchFamily="34" charset="0"/>
                <a:ea typeface="Calibri" panose="020F0502020204030204" pitchFamily="34" charset="0"/>
                <a:cs typeface="Times New Roman" panose="02020603050405020304" pitchFamily="18" charset="0"/>
              </a:rPr>
              <a:t>sustainability</a:t>
            </a:r>
            <a:endParaRPr lang="en-GB" sz="1401" b="1"/>
          </a:p>
          <a:p>
            <a:pPr algn="ctr">
              <a:lnSpc>
                <a:spcPct val="107000"/>
              </a:lnSpc>
              <a:spcAft>
                <a:spcPts val="800"/>
              </a:spcAft>
            </a:pPr>
            <a:endParaRPr lang="it-IT" sz="1401" b="1">
              <a:latin typeface="Calibri" panose="020F0502020204030204" pitchFamily="34" charset="0"/>
              <a:ea typeface="Calibri" panose="020F0502020204030204" pitchFamily="34" charset="0"/>
              <a:cs typeface="Times New Roman" panose="02020603050405020304" pitchFamily="18" charset="0"/>
            </a:endParaRPr>
          </a:p>
        </p:txBody>
      </p:sp>
      <p:sp>
        <p:nvSpPr>
          <p:cNvPr id="40" name="Freccia bidirezionale verticale 39">
            <a:extLst>
              <a:ext uri="{FF2B5EF4-FFF2-40B4-BE49-F238E27FC236}">
                <a16:creationId xmlns:a16="http://schemas.microsoft.com/office/drawing/2014/main" id="{8E9F3DD6-9BD0-90C1-46B9-C8A30ED5AA06}"/>
              </a:ext>
            </a:extLst>
          </p:cNvPr>
          <p:cNvSpPr/>
          <p:nvPr/>
        </p:nvSpPr>
        <p:spPr>
          <a:xfrm>
            <a:off x="6036992" y="4351068"/>
            <a:ext cx="276764" cy="499054"/>
          </a:xfrm>
          <a:prstGeom prst="upDownArrow">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1" rIns="91440" bIns="45721" numCol="1" spcCol="0" rtlCol="0" fromWordArt="0" anchor="ctr" anchorCtr="0" forceAA="0" compatLnSpc="1">
            <a:prstTxWarp prst="textNoShape">
              <a:avLst/>
            </a:prstTxWarp>
            <a:noAutofit/>
          </a:bodyPr>
          <a:lstStyle/>
          <a:p>
            <a:endParaRPr lang="it-IT" sz="1801"/>
          </a:p>
        </p:txBody>
      </p:sp>
      <p:sp>
        <p:nvSpPr>
          <p:cNvPr id="44" name="Rettangolo arrotondato 43">
            <a:extLst>
              <a:ext uri="{FF2B5EF4-FFF2-40B4-BE49-F238E27FC236}">
                <a16:creationId xmlns:a16="http://schemas.microsoft.com/office/drawing/2014/main" id="{96B1C55B-91B9-D6F7-C65C-CD25E82B49C3}"/>
              </a:ext>
            </a:extLst>
          </p:cNvPr>
          <p:cNvSpPr/>
          <p:nvPr/>
        </p:nvSpPr>
        <p:spPr>
          <a:xfrm>
            <a:off x="6998977" y="1828407"/>
            <a:ext cx="1928300" cy="3932094"/>
          </a:xfrm>
          <a:prstGeom prst="roundRect">
            <a:avLst/>
          </a:prstGeom>
          <a:solidFill>
            <a:srgbClr val="2A65AF"/>
          </a:solidFill>
          <a:ln>
            <a:solidFill>
              <a:srgbClr val="2A65A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1" rIns="91440" bIns="45721" numCol="1" spcCol="0" rtlCol="0" fromWordArt="0" anchor="ctr" anchorCtr="0" forceAA="0" compatLnSpc="1">
            <a:prstTxWarp prst="textNoShape">
              <a:avLst/>
            </a:prstTxWarp>
            <a:noAutofit/>
          </a:bodyPr>
          <a:lstStyle/>
          <a:p>
            <a:endParaRPr lang="it-IT" sz="1801"/>
          </a:p>
        </p:txBody>
      </p:sp>
      <p:sp>
        <p:nvSpPr>
          <p:cNvPr id="45" name="Casella di testo 2">
            <a:extLst>
              <a:ext uri="{FF2B5EF4-FFF2-40B4-BE49-F238E27FC236}">
                <a16:creationId xmlns:a16="http://schemas.microsoft.com/office/drawing/2014/main" id="{F624373E-3433-B9FC-BF71-DF7F76E95347}"/>
              </a:ext>
            </a:extLst>
          </p:cNvPr>
          <p:cNvSpPr txBox="1">
            <a:spLocks noChangeArrowheads="1"/>
          </p:cNvSpPr>
          <p:nvPr/>
        </p:nvSpPr>
        <p:spPr bwMode="auto">
          <a:xfrm>
            <a:off x="4158054" y="1930710"/>
            <a:ext cx="1479550" cy="296059"/>
          </a:xfrm>
          <a:prstGeom prst="rect">
            <a:avLst/>
          </a:prstGeom>
          <a:noFill/>
          <a:ln w="9525">
            <a:noFill/>
            <a:miter lim="800000"/>
            <a:headEnd/>
            <a:tailEnd/>
          </a:ln>
        </p:spPr>
        <p:txBody>
          <a:bodyPr rot="0" vert="horz" wrap="square" lIns="91440" tIns="45721" rIns="91440" bIns="45721" anchor="t" anchorCtr="0">
            <a:noAutofit/>
          </a:bodyPr>
          <a:lstStyle/>
          <a:p>
            <a:pPr algn="ctr">
              <a:lnSpc>
                <a:spcPct val="107000"/>
              </a:lnSpc>
            </a:pPr>
            <a:r>
              <a:rPr lang="en-US" sz="1401" b="1">
                <a:latin typeface="Calibri" panose="020F0502020204030204" pitchFamily="34" charset="0"/>
                <a:ea typeface="Calibri" panose="020F0502020204030204" pitchFamily="34" charset="0"/>
                <a:cs typeface="Times New Roman" panose="02020603050405020304" pitchFamily="18" charset="0"/>
              </a:rPr>
              <a:t>STRATEGIC LEVEL</a:t>
            </a:r>
            <a:endParaRPr lang="it-IT" sz="2400">
              <a:latin typeface="Calibri" panose="020F0502020204030204" pitchFamily="34" charset="0"/>
              <a:ea typeface="Calibri" panose="020F0502020204030204" pitchFamily="34" charset="0"/>
              <a:cs typeface="Times New Roman" panose="02020603050405020304" pitchFamily="18" charset="0"/>
            </a:endParaRPr>
          </a:p>
        </p:txBody>
      </p:sp>
      <p:sp>
        <p:nvSpPr>
          <p:cNvPr id="46" name="Casella di testo 2">
            <a:extLst>
              <a:ext uri="{FF2B5EF4-FFF2-40B4-BE49-F238E27FC236}">
                <a16:creationId xmlns:a16="http://schemas.microsoft.com/office/drawing/2014/main" id="{3F0518BD-9399-1797-0CF0-2DAC570D3694}"/>
              </a:ext>
            </a:extLst>
          </p:cNvPr>
          <p:cNvSpPr txBox="1">
            <a:spLocks noChangeArrowheads="1"/>
          </p:cNvSpPr>
          <p:nvPr/>
        </p:nvSpPr>
        <p:spPr bwMode="auto">
          <a:xfrm>
            <a:off x="7105811" y="1828407"/>
            <a:ext cx="1760226" cy="507575"/>
          </a:xfrm>
          <a:prstGeom prst="rect">
            <a:avLst/>
          </a:prstGeom>
          <a:noFill/>
          <a:ln w="9525">
            <a:noFill/>
            <a:miter lim="800000"/>
            <a:headEnd/>
            <a:tailEnd/>
          </a:ln>
        </p:spPr>
        <p:txBody>
          <a:bodyPr rot="0" vert="horz" wrap="square" lIns="91440" tIns="45721" rIns="91440" bIns="45721" anchor="t" anchorCtr="0">
            <a:noAutofit/>
          </a:bodyPr>
          <a:lstStyle/>
          <a:p>
            <a:pPr algn="ctr">
              <a:lnSpc>
                <a:spcPct val="107000"/>
              </a:lnSpc>
            </a:pPr>
            <a:r>
              <a:rPr lang="en-US" sz="1401" b="1">
                <a:solidFill>
                  <a:schemeClr val="bg1"/>
                </a:solidFill>
                <a:latin typeface="Calibri" panose="020F0502020204030204" pitchFamily="34" charset="0"/>
                <a:ea typeface="Calibri" panose="020F0502020204030204" pitchFamily="34" charset="0"/>
                <a:cs typeface="Times New Roman" panose="02020603050405020304" pitchFamily="18" charset="0"/>
              </a:rPr>
              <a:t>OPERATIONAL LEVEL</a:t>
            </a:r>
            <a:endParaRPr lang="it-IT" sz="240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1" name="Rettangolo arrotondato 45">
            <a:extLst>
              <a:ext uri="{FF2B5EF4-FFF2-40B4-BE49-F238E27FC236}">
                <a16:creationId xmlns:a16="http://schemas.microsoft.com/office/drawing/2014/main" id="{A71A3FD9-4D13-8DFC-353A-A5FC3610F606}"/>
              </a:ext>
            </a:extLst>
          </p:cNvPr>
          <p:cNvSpPr/>
          <p:nvPr/>
        </p:nvSpPr>
        <p:spPr>
          <a:xfrm>
            <a:off x="2941352" y="4366317"/>
            <a:ext cx="3803212" cy="1400812"/>
          </a:xfrm>
          <a:prstGeom prst="round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1" rIns="91440" bIns="45721" numCol="1" spcCol="0" rtlCol="0" fromWordArt="0" anchor="ctr" anchorCtr="0" forceAA="0" compatLnSpc="1">
            <a:prstTxWarp prst="textNoShape">
              <a:avLst/>
            </a:prstTxWarp>
            <a:noAutofit/>
          </a:bodyPr>
          <a:lstStyle/>
          <a:p>
            <a:endParaRPr lang="it-IT" sz="1801"/>
          </a:p>
        </p:txBody>
      </p:sp>
      <p:sp>
        <p:nvSpPr>
          <p:cNvPr id="52" name="Casella di testo 2">
            <a:extLst>
              <a:ext uri="{FF2B5EF4-FFF2-40B4-BE49-F238E27FC236}">
                <a16:creationId xmlns:a16="http://schemas.microsoft.com/office/drawing/2014/main" id="{99FCEB89-26DE-B6F9-4816-53C7830E30D2}"/>
              </a:ext>
            </a:extLst>
          </p:cNvPr>
          <p:cNvSpPr txBox="1">
            <a:spLocks noChangeArrowheads="1"/>
          </p:cNvSpPr>
          <p:nvPr/>
        </p:nvSpPr>
        <p:spPr bwMode="auto">
          <a:xfrm>
            <a:off x="4181546" y="4404925"/>
            <a:ext cx="1479550" cy="296059"/>
          </a:xfrm>
          <a:prstGeom prst="rect">
            <a:avLst/>
          </a:prstGeom>
          <a:noFill/>
          <a:ln w="9525">
            <a:noFill/>
            <a:miter lim="800000"/>
            <a:headEnd/>
            <a:tailEnd/>
          </a:ln>
        </p:spPr>
        <p:txBody>
          <a:bodyPr rot="0" vert="horz" wrap="square" lIns="91440" tIns="45721" rIns="91440" bIns="45721" anchor="t" anchorCtr="0">
            <a:noAutofit/>
          </a:bodyPr>
          <a:lstStyle/>
          <a:p>
            <a:pPr algn="ctr">
              <a:lnSpc>
                <a:spcPct val="107000"/>
              </a:lnSpc>
            </a:pPr>
            <a:r>
              <a:rPr lang="en-US" sz="1200" b="1">
                <a:latin typeface="Calibri" panose="020F0502020204030204" pitchFamily="34" charset="0"/>
                <a:ea typeface="Calibri" panose="020F0502020204030204" pitchFamily="34" charset="0"/>
                <a:cs typeface="Times New Roman" panose="02020603050405020304" pitchFamily="18" charset="0"/>
              </a:rPr>
              <a:t>EXECUTIVE LEVEL</a:t>
            </a:r>
            <a:endParaRPr lang="it-IT" sz="2000">
              <a:latin typeface="Calibri" panose="020F0502020204030204" pitchFamily="34" charset="0"/>
              <a:ea typeface="Calibri" panose="020F0502020204030204" pitchFamily="34" charset="0"/>
              <a:cs typeface="Times New Roman" panose="02020603050405020304" pitchFamily="18" charset="0"/>
            </a:endParaRPr>
          </a:p>
        </p:txBody>
      </p:sp>
      <p:sp>
        <p:nvSpPr>
          <p:cNvPr id="33" name="Rettangolo arrotondato 84">
            <a:extLst>
              <a:ext uri="{FF2B5EF4-FFF2-40B4-BE49-F238E27FC236}">
                <a16:creationId xmlns:a16="http://schemas.microsoft.com/office/drawing/2014/main" id="{ED958052-9177-5931-6029-A90CD410C1EE}"/>
              </a:ext>
            </a:extLst>
          </p:cNvPr>
          <p:cNvSpPr/>
          <p:nvPr/>
        </p:nvSpPr>
        <p:spPr>
          <a:xfrm>
            <a:off x="7237007" y="2237155"/>
            <a:ext cx="1498192" cy="517728"/>
          </a:xfrm>
          <a:prstGeom prst="roundRect">
            <a:avLst/>
          </a:prstGeom>
          <a:solidFill>
            <a:schemeClr val="accent5">
              <a:lumMod val="40000"/>
              <a:lumOff val="60000"/>
            </a:schemeClr>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horz" wrap="square" lIns="91440" tIns="45721" rIns="91440" bIns="45721" numCol="1" spcCol="0" rtlCol="0" fromWordArt="0" anchor="ctr" anchorCtr="0" forceAA="0" compatLnSpc="1">
            <a:prstTxWarp prst="textNoShape">
              <a:avLst/>
            </a:prstTxWarp>
            <a:noAutofit/>
          </a:bodyPr>
          <a:lstStyle/>
          <a:p>
            <a:endParaRPr lang="it-IT" sz="1801"/>
          </a:p>
        </p:txBody>
      </p:sp>
      <p:sp>
        <p:nvSpPr>
          <p:cNvPr id="34" name="Casella di testo 2">
            <a:extLst>
              <a:ext uri="{FF2B5EF4-FFF2-40B4-BE49-F238E27FC236}">
                <a16:creationId xmlns:a16="http://schemas.microsoft.com/office/drawing/2014/main" id="{48CA31C7-C032-D223-669E-10E9B917CC9E}"/>
              </a:ext>
            </a:extLst>
          </p:cNvPr>
          <p:cNvSpPr txBox="1">
            <a:spLocks noChangeArrowheads="1"/>
          </p:cNvSpPr>
          <p:nvPr/>
        </p:nvSpPr>
        <p:spPr bwMode="auto">
          <a:xfrm>
            <a:off x="7355945" y="2220388"/>
            <a:ext cx="1405920" cy="540370"/>
          </a:xfrm>
          <a:prstGeom prst="rect">
            <a:avLst/>
          </a:prstGeom>
          <a:noFill/>
          <a:ln w="9525">
            <a:noFill/>
            <a:miter lim="800000"/>
            <a:headEnd/>
            <a:tailEnd/>
          </a:ln>
        </p:spPr>
        <p:txBody>
          <a:bodyPr rot="0" vert="horz" wrap="square" lIns="91440" tIns="45721" rIns="91440" bIns="45721" anchor="t" anchorCtr="0">
            <a:noAutofit/>
          </a:bodyPr>
          <a:lstStyle/>
          <a:p>
            <a:pPr lvl="0" algn="ctr"/>
            <a:r>
              <a:rPr lang="en-GB" sz="1051" b="1"/>
              <a:t>WP3</a:t>
            </a:r>
          </a:p>
          <a:p>
            <a:pPr lvl="0" algn="ctr"/>
            <a:r>
              <a:rPr lang="en-GB" sz="900" b="1"/>
              <a:t>Innovation in data collection</a:t>
            </a:r>
          </a:p>
        </p:txBody>
      </p:sp>
      <p:sp>
        <p:nvSpPr>
          <p:cNvPr id="58" name="Rettangolo 57">
            <a:extLst>
              <a:ext uri="{FF2B5EF4-FFF2-40B4-BE49-F238E27FC236}">
                <a16:creationId xmlns:a16="http://schemas.microsoft.com/office/drawing/2014/main" id="{41392FC6-63E2-627C-21FA-ABD9D184E48F}"/>
              </a:ext>
            </a:extLst>
          </p:cNvPr>
          <p:cNvSpPr/>
          <p:nvPr/>
        </p:nvSpPr>
        <p:spPr>
          <a:xfrm>
            <a:off x="7985922" y="2762801"/>
            <a:ext cx="83396" cy="162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1" rIns="91440" bIns="45721" numCol="1" spcCol="0" rtlCol="0" fromWordArt="0" anchor="ctr" anchorCtr="0" forceAA="0" compatLnSpc="1">
            <a:prstTxWarp prst="textNoShape">
              <a:avLst/>
            </a:prstTxWarp>
            <a:noAutofit/>
          </a:bodyPr>
          <a:lstStyle/>
          <a:p>
            <a:endParaRPr lang="it-IT" sz="1801"/>
          </a:p>
        </p:txBody>
      </p:sp>
      <p:sp>
        <p:nvSpPr>
          <p:cNvPr id="60" name="Rettangolo arrotondato 49">
            <a:extLst>
              <a:ext uri="{FF2B5EF4-FFF2-40B4-BE49-F238E27FC236}">
                <a16:creationId xmlns:a16="http://schemas.microsoft.com/office/drawing/2014/main" id="{08D2D3C7-C070-EF85-AB35-6FAE28CA6BD8}"/>
              </a:ext>
            </a:extLst>
          </p:cNvPr>
          <p:cNvSpPr/>
          <p:nvPr/>
        </p:nvSpPr>
        <p:spPr>
          <a:xfrm>
            <a:off x="4896531" y="2345044"/>
            <a:ext cx="1170859" cy="684875"/>
          </a:xfrm>
          <a:prstGeom prst="roundRect">
            <a:avLst/>
          </a:prstGeom>
          <a:solidFill>
            <a:schemeClr val="accent5"/>
          </a:solidFill>
          <a:ln w="12700" cap="flat" cmpd="sng" algn="ctr">
            <a:solidFill>
              <a:schemeClr val="accent5">
                <a:lumMod val="60000"/>
                <a:lumOff val="40000"/>
              </a:schemeClr>
            </a:solidFill>
            <a:prstDash val="solid"/>
            <a:miter lim="800000"/>
          </a:ln>
          <a:effectLst>
            <a:outerShdw blurRad="50800" dist="38100" dir="2700000" algn="tl" rotWithShape="0">
              <a:prstClr val="black">
                <a:alpha val="40000"/>
              </a:prstClr>
            </a:outerShdw>
          </a:effectLst>
        </p:spPr>
        <p:txBody>
          <a:bodyPr rot="0" spcFirstLastPara="0" vert="horz" wrap="square" lIns="91440" tIns="45721" rIns="91440" bIns="45721" numCol="1" spcCol="0" rtlCol="0" fromWordArt="0" anchor="ctr" anchorCtr="0" forceAA="0" compatLnSpc="1">
            <a:prstTxWarp prst="textNoShape">
              <a:avLst/>
            </a:prstTxWarp>
            <a:noAutofit/>
          </a:bodyPr>
          <a:lstStyle/>
          <a:p>
            <a:endParaRPr lang="it-IT" sz="1801"/>
          </a:p>
        </p:txBody>
      </p:sp>
      <p:sp>
        <p:nvSpPr>
          <p:cNvPr id="61" name="Casella di testo 2">
            <a:extLst>
              <a:ext uri="{FF2B5EF4-FFF2-40B4-BE49-F238E27FC236}">
                <a16:creationId xmlns:a16="http://schemas.microsoft.com/office/drawing/2014/main" id="{5EE1BF6A-C308-560A-E511-F4852FAC6F02}"/>
              </a:ext>
            </a:extLst>
          </p:cNvPr>
          <p:cNvSpPr txBox="1">
            <a:spLocks noChangeArrowheads="1"/>
          </p:cNvSpPr>
          <p:nvPr/>
        </p:nvSpPr>
        <p:spPr bwMode="auto">
          <a:xfrm>
            <a:off x="4958859" y="2407114"/>
            <a:ext cx="1072532" cy="369652"/>
          </a:xfrm>
          <a:prstGeom prst="rect">
            <a:avLst/>
          </a:prstGeom>
          <a:noFill/>
          <a:ln w="9525">
            <a:noFill/>
            <a:miter lim="800000"/>
            <a:headEnd/>
            <a:tailEnd/>
          </a:ln>
        </p:spPr>
        <p:txBody>
          <a:bodyPr rot="0" vert="horz" wrap="square" lIns="91440" tIns="45721" rIns="91440" bIns="45721" anchor="t" anchorCtr="0">
            <a:noAutofit/>
          </a:bodyPr>
          <a:lstStyle/>
          <a:p>
            <a:pPr algn="ctr">
              <a:lnSpc>
                <a:spcPts val="1100"/>
              </a:lnSpc>
            </a:pPr>
            <a:r>
              <a:rPr lang="en-GB" sz="1051" b="1"/>
              <a:t>Strategic Management Committee (SMC)</a:t>
            </a:r>
          </a:p>
        </p:txBody>
      </p:sp>
      <p:sp>
        <p:nvSpPr>
          <p:cNvPr id="69" name="Rettangolo arrotondato 84">
            <a:extLst>
              <a:ext uri="{FF2B5EF4-FFF2-40B4-BE49-F238E27FC236}">
                <a16:creationId xmlns:a16="http://schemas.microsoft.com/office/drawing/2014/main" id="{B5D628EB-3896-5770-F948-63E12BEF0A73}"/>
              </a:ext>
            </a:extLst>
          </p:cNvPr>
          <p:cNvSpPr/>
          <p:nvPr/>
        </p:nvSpPr>
        <p:spPr>
          <a:xfrm>
            <a:off x="7272719" y="4392111"/>
            <a:ext cx="1516921" cy="535924"/>
          </a:xfrm>
          <a:prstGeom prst="roundRect">
            <a:avLst/>
          </a:prstGeom>
          <a:solidFill>
            <a:schemeClr val="accent5">
              <a:lumMod val="40000"/>
              <a:lumOff val="60000"/>
            </a:schemeClr>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horz" wrap="square" lIns="91440" tIns="45721" rIns="91440" bIns="45721" numCol="1" spcCol="0" rtlCol="0" fromWordArt="0" anchor="ctr" anchorCtr="0" forceAA="0" compatLnSpc="1">
            <a:prstTxWarp prst="textNoShape">
              <a:avLst/>
            </a:prstTxWarp>
            <a:noAutofit/>
          </a:bodyPr>
          <a:lstStyle/>
          <a:p>
            <a:endParaRPr lang="it-IT" sz="1801"/>
          </a:p>
        </p:txBody>
      </p:sp>
      <p:sp>
        <p:nvSpPr>
          <p:cNvPr id="59" name="Rettangolo 58">
            <a:extLst>
              <a:ext uri="{FF2B5EF4-FFF2-40B4-BE49-F238E27FC236}">
                <a16:creationId xmlns:a16="http://schemas.microsoft.com/office/drawing/2014/main" id="{07538419-16B2-AA82-4BE9-10BA47010956}"/>
              </a:ext>
            </a:extLst>
          </p:cNvPr>
          <p:cNvSpPr/>
          <p:nvPr/>
        </p:nvSpPr>
        <p:spPr>
          <a:xfrm>
            <a:off x="7985922" y="4213560"/>
            <a:ext cx="83396" cy="162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1" rIns="91440" bIns="45721" numCol="1" spcCol="0" rtlCol="0" fromWordArt="0" anchor="ctr" anchorCtr="0" forceAA="0" compatLnSpc="1">
            <a:prstTxWarp prst="textNoShape">
              <a:avLst/>
            </a:prstTxWarp>
            <a:noAutofit/>
          </a:bodyPr>
          <a:lstStyle/>
          <a:p>
            <a:endParaRPr lang="it-IT" sz="1801"/>
          </a:p>
        </p:txBody>
      </p:sp>
      <p:sp>
        <p:nvSpPr>
          <p:cNvPr id="70" name="Casella di testo 2">
            <a:extLst>
              <a:ext uri="{FF2B5EF4-FFF2-40B4-BE49-F238E27FC236}">
                <a16:creationId xmlns:a16="http://schemas.microsoft.com/office/drawing/2014/main" id="{2F20BF1F-55AF-8A24-7FFC-9E854680D18D}"/>
              </a:ext>
            </a:extLst>
          </p:cNvPr>
          <p:cNvSpPr txBox="1">
            <a:spLocks noChangeArrowheads="1"/>
          </p:cNvSpPr>
          <p:nvPr/>
        </p:nvSpPr>
        <p:spPr bwMode="auto">
          <a:xfrm>
            <a:off x="7195761" y="4413804"/>
            <a:ext cx="1645963" cy="535924"/>
          </a:xfrm>
          <a:prstGeom prst="rect">
            <a:avLst/>
          </a:prstGeom>
          <a:noFill/>
          <a:ln w="9525">
            <a:noFill/>
            <a:miter lim="800000"/>
            <a:headEnd/>
            <a:tailEnd/>
          </a:ln>
        </p:spPr>
        <p:txBody>
          <a:bodyPr rot="0" vert="horz" wrap="square" lIns="91440" tIns="45721" rIns="91440" bIns="45721" anchor="t" anchorCtr="0">
            <a:noAutofit/>
          </a:bodyPr>
          <a:lstStyle/>
          <a:p>
            <a:pPr algn="ctr">
              <a:lnSpc>
                <a:spcPts val="800"/>
              </a:lnSpc>
            </a:pPr>
            <a:r>
              <a:rPr lang="en-GB" sz="1100" b="1"/>
              <a:t>WP6</a:t>
            </a:r>
          </a:p>
          <a:p>
            <a:pPr algn="ctr">
              <a:lnSpc>
                <a:spcPts val="800"/>
              </a:lnSpc>
            </a:pPr>
            <a:r>
              <a:rPr lang="en-GB" sz="900" b="1"/>
              <a:t>Open Cloud as single point of integration and access to services and resources</a:t>
            </a:r>
          </a:p>
        </p:txBody>
      </p:sp>
      <p:sp>
        <p:nvSpPr>
          <p:cNvPr id="71" name="Rettangolo 70">
            <a:extLst>
              <a:ext uri="{FF2B5EF4-FFF2-40B4-BE49-F238E27FC236}">
                <a16:creationId xmlns:a16="http://schemas.microsoft.com/office/drawing/2014/main" id="{C8DD9FE0-0067-2043-A322-F7768FFB108D}"/>
              </a:ext>
            </a:extLst>
          </p:cNvPr>
          <p:cNvSpPr/>
          <p:nvPr/>
        </p:nvSpPr>
        <p:spPr>
          <a:xfrm>
            <a:off x="7989258" y="3478815"/>
            <a:ext cx="83396" cy="162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1" rIns="91440" bIns="45721" numCol="1" spcCol="0" rtlCol="0" fromWordArt="0" anchor="ctr" anchorCtr="0" forceAA="0" compatLnSpc="1">
            <a:prstTxWarp prst="textNoShape">
              <a:avLst/>
            </a:prstTxWarp>
            <a:noAutofit/>
          </a:bodyPr>
          <a:lstStyle/>
          <a:p>
            <a:endParaRPr lang="it-IT" sz="1801"/>
          </a:p>
        </p:txBody>
      </p:sp>
      <p:sp>
        <p:nvSpPr>
          <p:cNvPr id="67" name="Rettangolo arrotondato 84">
            <a:extLst>
              <a:ext uri="{FF2B5EF4-FFF2-40B4-BE49-F238E27FC236}">
                <a16:creationId xmlns:a16="http://schemas.microsoft.com/office/drawing/2014/main" id="{DC8EFF50-F817-8CF7-3474-5EFE3A047277}"/>
              </a:ext>
            </a:extLst>
          </p:cNvPr>
          <p:cNvSpPr/>
          <p:nvPr/>
        </p:nvSpPr>
        <p:spPr>
          <a:xfrm>
            <a:off x="7247846" y="3641022"/>
            <a:ext cx="1541794" cy="590942"/>
          </a:xfrm>
          <a:prstGeom prst="roundRect">
            <a:avLst/>
          </a:prstGeom>
          <a:solidFill>
            <a:schemeClr val="accent5">
              <a:lumMod val="40000"/>
              <a:lumOff val="60000"/>
            </a:schemeClr>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horz" wrap="square" lIns="91440" tIns="45721" rIns="91440" bIns="45721" numCol="1" spcCol="0" rtlCol="0" fromWordArt="0" anchor="ctr" anchorCtr="0" forceAA="0" compatLnSpc="1">
            <a:prstTxWarp prst="textNoShape">
              <a:avLst/>
            </a:prstTxWarp>
            <a:noAutofit/>
          </a:bodyPr>
          <a:lstStyle/>
          <a:p>
            <a:pPr algn="ctr">
              <a:lnSpc>
                <a:spcPts val="900"/>
              </a:lnSpc>
            </a:pPr>
            <a:endParaRPr lang="en-GB" sz="800" b="1"/>
          </a:p>
        </p:txBody>
      </p:sp>
      <p:sp>
        <p:nvSpPr>
          <p:cNvPr id="65" name="Rettangolo arrotondato 84">
            <a:extLst>
              <a:ext uri="{FF2B5EF4-FFF2-40B4-BE49-F238E27FC236}">
                <a16:creationId xmlns:a16="http://schemas.microsoft.com/office/drawing/2014/main" id="{57A2B2DA-BA26-BE03-F192-B8209F2B344B}"/>
              </a:ext>
            </a:extLst>
          </p:cNvPr>
          <p:cNvSpPr/>
          <p:nvPr/>
        </p:nvSpPr>
        <p:spPr>
          <a:xfrm>
            <a:off x="7259766" y="2921603"/>
            <a:ext cx="1498192" cy="559275"/>
          </a:xfrm>
          <a:prstGeom prst="roundRect">
            <a:avLst/>
          </a:prstGeom>
          <a:solidFill>
            <a:schemeClr val="accent5">
              <a:lumMod val="40000"/>
              <a:lumOff val="60000"/>
            </a:schemeClr>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horz" wrap="square" lIns="91440" tIns="45721" rIns="91440" bIns="45721" numCol="1" spcCol="0" rtlCol="0" fromWordArt="0" anchor="ctr" anchorCtr="0" forceAA="0" compatLnSpc="1">
            <a:prstTxWarp prst="textNoShape">
              <a:avLst/>
            </a:prstTxWarp>
            <a:noAutofit/>
          </a:bodyPr>
          <a:lstStyle/>
          <a:p>
            <a:endParaRPr lang="it-IT" sz="1801"/>
          </a:p>
        </p:txBody>
      </p:sp>
      <p:sp>
        <p:nvSpPr>
          <p:cNvPr id="66" name="Casella di testo 2">
            <a:extLst>
              <a:ext uri="{FF2B5EF4-FFF2-40B4-BE49-F238E27FC236}">
                <a16:creationId xmlns:a16="http://schemas.microsoft.com/office/drawing/2014/main" id="{8913F79C-BF24-E156-F997-383A8CF4C0AD}"/>
              </a:ext>
            </a:extLst>
          </p:cNvPr>
          <p:cNvSpPr txBox="1">
            <a:spLocks noChangeArrowheads="1"/>
          </p:cNvSpPr>
          <p:nvPr/>
        </p:nvSpPr>
        <p:spPr bwMode="auto">
          <a:xfrm>
            <a:off x="7242830" y="2954218"/>
            <a:ext cx="1523072" cy="525852"/>
          </a:xfrm>
          <a:prstGeom prst="rect">
            <a:avLst/>
          </a:prstGeom>
          <a:noFill/>
          <a:ln w="9525">
            <a:noFill/>
            <a:miter lim="800000"/>
            <a:headEnd/>
            <a:tailEnd/>
          </a:ln>
        </p:spPr>
        <p:txBody>
          <a:bodyPr rot="0" vert="horz" wrap="square" lIns="91440" tIns="45721" rIns="91440" bIns="45721" anchor="t" anchorCtr="0">
            <a:noAutofit/>
          </a:bodyPr>
          <a:lstStyle/>
          <a:p>
            <a:pPr algn="ctr">
              <a:lnSpc>
                <a:spcPts val="900"/>
              </a:lnSpc>
            </a:pPr>
            <a:r>
              <a:rPr lang="en-GB" sz="1051" b="1"/>
              <a:t>WP4</a:t>
            </a:r>
          </a:p>
          <a:p>
            <a:pPr algn="ctr">
              <a:lnSpc>
                <a:spcPts val="900"/>
              </a:lnSpc>
            </a:pPr>
            <a:r>
              <a:rPr lang="en-GB" sz="900" b="1"/>
              <a:t>Improving longitudinal and panel data infrastructures in Italy</a:t>
            </a:r>
          </a:p>
        </p:txBody>
      </p:sp>
      <p:sp>
        <p:nvSpPr>
          <p:cNvPr id="72" name="Casella di testo 2">
            <a:extLst>
              <a:ext uri="{FF2B5EF4-FFF2-40B4-BE49-F238E27FC236}">
                <a16:creationId xmlns:a16="http://schemas.microsoft.com/office/drawing/2014/main" id="{BE7D797C-CAAD-13ED-6DFC-EBBB4B53C0E6}"/>
              </a:ext>
            </a:extLst>
          </p:cNvPr>
          <p:cNvSpPr txBox="1">
            <a:spLocks noChangeArrowheads="1"/>
          </p:cNvSpPr>
          <p:nvPr/>
        </p:nvSpPr>
        <p:spPr bwMode="auto">
          <a:xfrm>
            <a:off x="7237006" y="3656292"/>
            <a:ext cx="1565540" cy="609540"/>
          </a:xfrm>
          <a:prstGeom prst="rect">
            <a:avLst/>
          </a:prstGeom>
          <a:noFill/>
          <a:ln w="9525">
            <a:noFill/>
            <a:miter lim="800000"/>
            <a:headEnd/>
            <a:tailEnd/>
          </a:ln>
        </p:spPr>
        <p:txBody>
          <a:bodyPr rot="0" vert="horz" wrap="square" lIns="91440" tIns="45721" rIns="91440" bIns="45721" anchor="t" anchorCtr="0">
            <a:noAutofit/>
          </a:bodyPr>
          <a:lstStyle/>
          <a:p>
            <a:pPr algn="ctr">
              <a:lnSpc>
                <a:spcPts val="900"/>
              </a:lnSpc>
            </a:pPr>
            <a:r>
              <a:rPr lang="en-GB" sz="1051" b="1"/>
              <a:t>WP5</a:t>
            </a:r>
          </a:p>
          <a:p>
            <a:pPr algn="ctr">
              <a:lnSpc>
                <a:spcPts val="900"/>
              </a:lnSpc>
            </a:pPr>
            <a:r>
              <a:rPr lang="en-GB" sz="900" b="1"/>
              <a:t>Innovation in data analysis: k</a:t>
            </a:r>
            <a:r>
              <a:rPr lang="it-IT" sz="900" b="1" err="1"/>
              <a:t>nowledge</a:t>
            </a:r>
            <a:r>
              <a:rPr lang="it-IT" sz="900" b="1"/>
              <a:t> </a:t>
            </a:r>
            <a:r>
              <a:rPr lang="it-IT" sz="900" b="1" err="1"/>
              <a:t>extraction</a:t>
            </a:r>
            <a:r>
              <a:rPr lang="it-IT" sz="900" b="1"/>
              <a:t>, </a:t>
            </a:r>
            <a:r>
              <a:rPr lang="it-IT" sz="900" b="1" err="1"/>
              <a:t>integration</a:t>
            </a:r>
            <a:r>
              <a:rPr lang="it-IT" sz="900" b="1"/>
              <a:t> and </a:t>
            </a:r>
            <a:r>
              <a:rPr lang="it-IT" sz="900" b="1" err="1"/>
              <a:t>enrichment</a:t>
            </a:r>
            <a:r>
              <a:rPr lang="en-GB" sz="900" b="1"/>
              <a:t> </a:t>
            </a:r>
          </a:p>
        </p:txBody>
      </p:sp>
      <p:sp>
        <p:nvSpPr>
          <p:cNvPr id="73" name="Rettangolo arrotondato 84">
            <a:extLst>
              <a:ext uri="{FF2B5EF4-FFF2-40B4-BE49-F238E27FC236}">
                <a16:creationId xmlns:a16="http://schemas.microsoft.com/office/drawing/2014/main" id="{B0CAF3E1-B2CA-41AE-4709-6F8CAB6ADF2B}"/>
              </a:ext>
            </a:extLst>
          </p:cNvPr>
          <p:cNvSpPr/>
          <p:nvPr/>
        </p:nvSpPr>
        <p:spPr>
          <a:xfrm>
            <a:off x="7264591" y="5075050"/>
            <a:ext cx="1516921" cy="535924"/>
          </a:xfrm>
          <a:prstGeom prst="roundRect">
            <a:avLst/>
          </a:prstGeom>
          <a:solidFill>
            <a:schemeClr val="accent5">
              <a:lumMod val="40000"/>
              <a:lumOff val="60000"/>
            </a:schemeClr>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horz" wrap="square" lIns="91440" tIns="45721" rIns="91440" bIns="45721" numCol="1" spcCol="0" rtlCol="0" fromWordArt="0" anchor="ctr" anchorCtr="0" forceAA="0" compatLnSpc="1">
            <a:prstTxWarp prst="textNoShape">
              <a:avLst/>
            </a:prstTxWarp>
            <a:noAutofit/>
          </a:bodyPr>
          <a:lstStyle/>
          <a:p>
            <a:endParaRPr lang="it-IT" sz="1801"/>
          </a:p>
        </p:txBody>
      </p:sp>
      <p:sp>
        <p:nvSpPr>
          <p:cNvPr id="74" name="Casella di testo 2">
            <a:extLst>
              <a:ext uri="{FF2B5EF4-FFF2-40B4-BE49-F238E27FC236}">
                <a16:creationId xmlns:a16="http://schemas.microsoft.com/office/drawing/2014/main" id="{22C60EA0-0BF6-1FC0-B6B6-D3A96C60AE22}"/>
              </a:ext>
            </a:extLst>
          </p:cNvPr>
          <p:cNvSpPr txBox="1">
            <a:spLocks noChangeArrowheads="1"/>
          </p:cNvSpPr>
          <p:nvPr/>
        </p:nvSpPr>
        <p:spPr bwMode="auto">
          <a:xfrm>
            <a:off x="7272719" y="5154014"/>
            <a:ext cx="1645963" cy="535924"/>
          </a:xfrm>
          <a:prstGeom prst="rect">
            <a:avLst/>
          </a:prstGeom>
          <a:noFill/>
          <a:ln w="9525">
            <a:noFill/>
            <a:miter lim="800000"/>
            <a:headEnd/>
            <a:tailEnd/>
          </a:ln>
        </p:spPr>
        <p:txBody>
          <a:bodyPr rot="0" vert="horz" wrap="square" lIns="91440" tIns="45721" rIns="91440" bIns="45721" anchor="t" anchorCtr="0">
            <a:noAutofit/>
          </a:bodyPr>
          <a:lstStyle/>
          <a:p>
            <a:pPr lvl="0" algn="ctr"/>
            <a:r>
              <a:rPr lang="en-GB" sz="1001" b="1"/>
              <a:t>WP7</a:t>
            </a:r>
          </a:p>
          <a:p>
            <a:pPr lvl="0" algn="ctr"/>
            <a:r>
              <a:rPr lang="en-GB" sz="1001" b="1"/>
              <a:t>Network od Data Centre</a:t>
            </a:r>
          </a:p>
        </p:txBody>
      </p:sp>
      <p:sp>
        <p:nvSpPr>
          <p:cNvPr id="75" name="Rettangolo 74">
            <a:extLst>
              <a:ext uri="{FF2B5EF4-FFF2-40B4-BE49-F238E27FC236}">
                <a16:creationId xmlns:a16="http://schemas.microsoft.com/office/drawing/2014/main" id="{E0CCF0A3-D0A6-FB43-3672-69994E94D71C}"/>
              </a:ext>
            </a:extLst>
          </p:cNvPr>
          <p:cNvSpPr/>
          <p:nvPr/>
        </p:nvSpPr>
        <p:spPr>
          <a:xfrm>
            <a:off x="7987324" y="4919251"/>
            <a:ext cx="83396" cy="162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1" rIns="91440" bIns="45721" numCol="1" spcCol="0" rtlCol="0" fromWordArt="0" anchor="ctr" anchorCtr="0" forceAA="0" compatLnSpc="1">
            <a:prstTxWarp prst="textNoShape">
              <a:avLst/>
            </a:prstTxWarp>
            <a:noAutofit/>
          </a:bodyPr>
          <a:lstStyle/>
          <a:p>
            <a:endParaRPr lang="it-IT" sz="1801"/>
          </a:p>
        </p:txBody>
      </p:sp>
      <p:sp>
        <p:nvSpPr>
          <p:cNvPr id="80" name="Rettangolo 79">
            <a:extLst>
              <a:ext uri="{FF2B5EF4-FFF2-40B4-BE49-F238E27FC236}">
                <a16:creationId xmlns:a16="http://schemas.microsoft.com/office/drawing/2014/main" id="{50EE60F6-F5DC-CF52-9847-96CD82A6B519}"/>
              </a:ext>
            </a:extLst>
          </p:cNvPr>
          <p:cNvSpPr/>
          <p:nvPr/>
        </p:nvSpPr>
        <p:spPr>
          <a:xfrm rot="5400000">
            <a:off x="4800135" y="4414983"/>
            <a:ext cx="126590" cy="1382935"/>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1" rIns="91440" bIns="45721" numCol="1" spcCol="0" rtlCol="0" fromWordArt="0" anchor="ctr" anchorCtr="0" forceAA="0" compatLnSpc="1">
            <a:prstTxWarp prst="textNoShape">
              <a:avLst/>
            </a:prstTxWarp>
            <a:noAutofit/>
          </a:bodyPr>
          <a:lstStyle/>
          <a:p>
            <a:endParaRPr lang="it-IT" sz="1801"/>
          </a:p>
        </p:txBody>
      </p:sp>
      <p:sp>
        <p:nvSpPr>
          <p:cNvPr id="86" name="Freccia angolare in su 85">
            <a:extLst>
              <a:ext uri="{FF2B5EF4-FFF2-40B4-BE49-F238E27FC236}">
                <a16:creationId xmlns:a16="http://schemas.microsoft.com/office/drawing/2014/main" id="{1F2FC788-66D8-161C-7370-971290BB98A0}"/>
              </a:ext>
            </a:extLst>
          </p:cNvPr>
          <p:cNvSpPr/>
          <p:nvPr/>
        </p:nvSpPr>
        <p:spPr>
          <a:xfrm>
            <a:off x="2610027" y="3365746"/>
            <a:ext cx="1983826" cy="457700"/>
          </a:xfrm>
          <a:prstGeom prst="bentUpArrow">
            <a:avLst/>
          </a:prstGeom>
          <a:solidFill>
            <a:schemeClr val="bg1">
              <a:lumMod val="85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801"/>
          </a:p>
        </p:txBody>
      </p:sp>
      <p:sp>
        <p:nvSpPr>
          <p:cNvPr id="87" name="Freccia in giù 86">
            <a:extLst>
              <a:ext uri="{FF2B5EF4-FFF2-40B4-BE49-F238E27FC236}">
                <a16:creationId xmlns:a16="http://schemas.microsoft.com/office/drawing/2014/main" id="{38EF0344-3A15-1135-FA9C-572A203B8EAC}"/>
              </a:ext>
            </a:extLst>
          </p:cNvPr>
          <p:cNvSpPr/>
          <p:nvPr/>
        </p:nvSpPr>
        <p:spPr>
          <a:xfrm>
            <a:off x="4737877" y="3367435"/>
            <a:ext cx="270169" cy="993109"/>
          </a:xfrm>
          <a:prstGeom prst="downArrow">
            <a:avLst/>
          </a:prstGeom>
          <a:solidFill>
            <a:schemeClr val="bg1">
              <a:lumMod val="85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801"/>
          </a:p>
        </p:txBody>
      </p:sp>
      <p:sp>
        <p:nvSpPr>
          <p:cNvPr id="89" name="Freccia angolare in su 88">
            <a:extLst>
              <a:ext uri="{FF2B5EF4-FFF2-40B4-BE49-F238E27FC236}">
                <a16:creationId xmlns:a16="http://schemas.microsoft.com/office/drawing/2014/main" id="{C2D5158C-731B-1D3A-4526-FF2EED190F1A}"/>
              </a:ext>
            </a:extLst>
          </p:cNvPr>
          <p:cNvSpPr/>
          <p:nvPr/>
        </p:nvSpPr>
        <p:spPr>
          <a:xfrm rot="16200000" flipV="1">
            <a:off x="5733507" y="3110797"/>
            <a:ext cx="803428" cy="1727413"/>
          </a:xfrm>
          <a:prstGeom prst="bentUpArrow">
            <a:avLst>
              <a:gd name="adj1" fmla="val 18225"/>
              <a:gd name="adj2" fmla="val 23601"/>
              <a:gd name="adj3" fmla="val 26355"/>
            </a:avLst>
          </a:prstGeom>
          <a:solidFill>
            <a:schemeClr val="bg1">
              <a:lumMod val="85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801"/>
          </a:p>
        </p:txBody>
      </p:sp>
      <p:sp>
        <p:nvSpPr>
          <p:cNvPr id="90" name="CasellaDiTesto 89">
            <a:extLst>
              <a:ext uri="{FF2B5EF4-FFF2-40B4-BE49-F238E27FC236}">
                <a16:creationId xmlns:a16="http://schemas.microsoft.com/office/drawing/2014/main" id="{B3A20AB9-AD2F-3253-D2E2-684BC17C4F3E}"/>
              </a:ext>
            </a:extLst>
          </p:cNvPr>
          <p:cNvSpPr txBox="1"/>
          <p:nvPr/>
        </p:nvSpPr>
        <p:spPr>
          <a:xfrm>
            <a:off x="9210775" y="1308360"/>
            <a:ext cx="2893792" cy="4980466"/>
          </a:xfrm>
          <a:prstGeom prst="rect">
            <a:avLst/>
          </a:prstGeom>
          <a:noFill/>
        </p:spPr>
        <p:txBody>
          <a:bodyPr wrap="square">
            <a:spAutoFit/>
          </a:bodyPr>
          <a:lstStyle/>
          <a:p>
            <a:pPr algn="just">
              <a:lnSpc>
                <a:spcPts val="1200"/>
              </a:lnSpc>
              <a:spcBef>
                <a:spcPts val="201"/>
              </a:spcBef>
            </a:pPr>
            <a:r>
              <a:rPr lang="it-IT" sz="1200"/>
              <a:t>The figure shows the FOSSR Management </a:t>
            </a:r>
            <a:r>
              <a:rPr lang="it-IT" sz="1200" err="1"/>
              <a:t>Structure</a:t>
            </a:r>
            <a:r>
              <a:rPr lang="it-IT" sz="1200"/>
              <a:t> with the </a:t>
            </a:r>
            <a:r>
              <a:rPr lang="it-IT" sz="1200" err="1"/>
              <a:t>identification</a:t>
            </a:r>
            <a:r>
              <a:rPr lang="it-IT" sz="1200"/>
              <a:t> of the 4 </a:t>
            </a:r>
            <a:r>
              <a:rPr lang="it-IT" sz="1200" err="1"/>
              <a:t>levels</a:t>
            </a:r>
            <a:r>
              <a:rPr lang="it-IT" sz="1200"/>
              <a:t>:</a:t>
            </a:r>
          </a:p>
          <a:p>
            <a:pPr marL="174612" indent="-174612" algn="just">
              <a:lnSpc>
                <a:spcPts val="1200"/>
              </a:lnSpc>
              <a:spcBef>
                <a:spcPts val="300"/>
              </a:spcBef>
              <a:buFont typeface="+mj-lt"/>
              <a:buAutoNum type="arabicPeriod"/>
            </a:pPr>
            <a:r>
              <a:rPr lang="it-IT" sz="1200" b="1" err="1"/>
              <a:t>Decision</a:t>
            </a:r>
            <a:r>
              <a:rPr lang="it-IT" sz="1200" b="1"/>
              <a:t>/Strategic Level </a:t>
            </a:r>
            <a:r>
              <a:rPr lang="it-IT" sz="1200"/>
              <a:t>with </a:t>
            </a:r>
            <a:r>
              <a:rPr lang="it-IT" sz="1200" err="1"/>
              <a:t>Governing</a:t>
            </a:r>
            <a:r>
              <a:rPr lang="it-IT" sz="1200"/>
              <a:t> Board (GB), </a:t>
            </a:r>
          </a:p>
          <a:p>
            <a:pPr marL="174612" indent="-174612" algn="just">
              <a:lnSpc>
                <a:spcPts val="1200"/>
              </a:lnSpc>
              <a:spcBef>
                <a:spcPts val="201"/>
              </a:spcBef>
              <a:buFont typeface="+mj-lt"/>
              <a:buAutoNum type="arabicPeriod"/>
            </a:pPr>
            <a:r>
              <a:rPr lang="it-IT" sz="1200" b="1" err="1"/>
              <a:t>Advisory</a:t>
            </a:r>
            <a:r>
              <a:rPr lang="it-IT" sz="1200" b="1"/>
              <a:t> Level </a:t>
            </a:r>
            <a:r>
              <a:rPr lang="it-IT" sz="1200"/>
              <a:t>with</a:t>
            </a:r>
            <a:r>
              <a:rPr lang="it-IT" sz="1200" b="1"/>
              <a:t> </a:t>
            </a:r>
            <a:r>
              <a:rPr lang="it-IT" sz="1200"/>
              <a:t>Scientific Coordinator (SC), Scientific </a:t>
            </a:r>
            <a:r>
              <a:rPr lang="it-IT" sz="1200" err="1"/>
              <a:t>Advisory</a:t>
            </a:r>
            <a:r>
              <a:rPr lang="it-IT" sz="1200"/>
              <a:t> Board (SB), FOSSR Ethics Committee</a:t>
            </a:r>
            <a:r>
              <a:rPr lang="en-GB" sz="1200"/>
              <a:t> (FOSSR-EC)</a:t>
            </a:r>
            <a:r>
              <a:rPr lang="it-IT" sz="1200"/>
              <a:t>, </a:t>
            </a:r>
            <a:r>
              <a:rPr lang="it-IT" sz="1200">
                <a:solidFill>
                  <a:srgbClr val="FF0000"/>
                </a:solidFill>
              </a:rPr>
              <a:t>Strategic Management Committee (SMC) </a:t>
            </a:r>
            <a:r>
              <a:rPr lang="it-IT" sz="1200"/>
              <a:t>and Stakeholders </a:t>
            </a:r>
            <a:r>
              <a:rPr lang="it-IT" sz="1200" err="1"/>
              <a:t>Advisory</a:t>
            </a:r>
            <a:r>
              <a:rPr lang="it-IT" sz="1200"/>
              <a:t> Board (SAB);</a:t>
            </a:r>
          </a:p>
          <a:p>
            <a:pPr marL="174612" indent="-174612" algn="just">
              <a:lnSpc>
                <a:spcPts val="1200"/>
              </a:lnSpc>
              <a:spcBef>
                <a:spcPts val="201"/>
              </a:spcBef>
              <a:buFont typeface="+mj-lt"/>
              <a:buAutoNum type="arabicPeriod"/>
            </a:pPr>
            <a:r>
              <a:rPr lang="it-IT" sz="1200" b="1"/>
              <a:t>Executive Level</a:t>
            </a:r>
            <a:r>
              <a:rPr lang="it-IT" sz="1200"/>
              <a:t>: with the Executive Committee (</a:t>
            </a:r>
            <a:r>
              <a:rPr lang="it-IT" sz="1200" err="1"/>
              <a:t>ExCO</a:t>
            </a:r>
            <a:r>
              <a:rPr lang="it-IT" sz="1200"/>
              <a:t>), </a:t>
            </a:r>
            <a:r>
              <a:rPr lang="it-IT" sz="1200" err="1"/>
              <a:t>Infrastructure</a:t>
            </a:r>
            <a:r>
              <a:rPr lang="it-IT" sz="1200"/>
              <a:t> Manager (IM) and </a:t>
            </a:r>
            <a:r>
              <a:rPr lang="it-IT" sz="1200" err="1"/>
              <a:t>Administrative</a:t>
            </a:r>
            <a:r>
              <a:rPr lang="it-IT" sz="1200"/>
              <a:t> Responsible (AR);</a:t>
            </a:r>
          </a:p>
          <a:p>
            <a:pPr marL="174612" indent="-174612" algn="just">
              <a:lnSpc>
                <a:spcPts val="1200"/>
              </a:lnSpc>
              <a:spcBef>
                <a:spcPts val="201"/>
              </a:spcBef>
              <a:buFont typeface="+mj-lt"/>
              <a:buAutoNum type="arabicPeriod"/>
            </a:pPr>
            <a:r>
              <a:rPr lang="it-IT" sz="1200" b="1" err="1"/>
              <a:t>Operational</a:t>
            </a:r>
            <a:r>
              <a:rPr lang="it-IT" sz="1200" b="1"/>
              <a:t> Level </a:t>
            </a:r>
            <a:r>
              <a:rPr lang="it-IT" sz="1200"/>
              <a:t>with, in a staff/</a:t>
            </a:r>
            <a:r>
              <a:rPr lang="it-IT" sz="1200" err="1"/>
              <a:t>transversal</a:t>
            </a:r>
            <a:r>
              <a:rPr lang="it-IT" sz="1200"/>
              <a:t> position, </a:t>
            </a:r>
            <a:r>
              <a:rPr lang="it-IT" sz="1200" b="1" i="1"/>
              <a:t>Management Support Team </a:t>
            </a:r>
            <a:r>
              <a:rPr lang="it-IT" sz="1200"/>
              <a:t>(</a:t>
            </a:r>
            <a:r>
              <a:rPr lang="it-IT" sz="1200" err="1"/>
              <a:t>Secretary</a:t>
            </a:r>
            <a:r>
              <a:rPr lang="it-IT" sz="1200"/>
              <a:t>), </a:t>
            </a:r>
            <a:r>
              <a:rPr lang="it-IT" sz="1200" b="1" i="1"/>
              <a:t>WP1 </a:t>
            </a:r>
            <a:r>
              <a:rPr lang="it-IT" sz="1200"/>
              <a:t>Project Management and </a:t>
            </a:r>
            <a:r>
              <a:rPr lang="it-IT" sz="1200" err="1"/>
              <a:t>administration</a:t>
            </a:r>
            <a:r>
              <a:rPr lang="it-IT" sz="1200"/>
              <a:t>, </a:t>
            </a:r>
            <a:r>
              <a:rPr lang="it-IT" sz="1200" b="1" i="1"/>
              <a:t>WP2</a:t>
            </a:r>
            <a:r>
              <a:rPr lang="it-IT" sz="1200"/>
              <a:t> Governance and </a:t>
            </a:r>
            <a:r>
              <a:rPr lang="it-IT" sz="1200" err="1"/>
              <a:t>Sustainability</a:t>
            </a:r>
            <a:r>
              <a:rPr lang="it-IT" sz="1200"/>
              <a:t>, </a:t>
            </a:r>
            <a:r>
              <a:rPr lang="it-IT" sz="1200" b="1" i="1">
                <a:solidFill>
                  <a:srgbClr val="FF0000"/>
                </a:solidFill>
              </a:rPr>
              <a:t>WP8</a:t>
            </a:r>
            <a:r>
              <a:rPr lang="it-IT" sz="1200">
                <a:solidFill>
                  <a:srgbClr val="FF0000"/>
                </a:solidFill>
              </a:rPr>
              <a:t> </a:t>
            </a:r>
            <a:r>
              <a:rPr lang="it-IT" sz="1200" err="1">
                <a:solidFill>
                  <a:srgbClr val="FF0000"/>
                </a:solidFill>
              </a:rPr>
              <a:t>Capacity</a:t>
            </a:r>
            <a:r>
              <a:rPr lang="it-IT" sz="1200">
                <a:solidFill>
                  <a:srgbClr val="FF0000"/>
                </a:solidFill>
              </a:rPr>
              <a:t> building and training </a:t>
            </a:r>
            <a:r>
              <a:rPr lang="it-IT" sz="1200"/>
              <a:t>and </a:t>
            </a:r>
            <a:r>
              <a:rPr lang="it-IT" sz="1200" b="1" i="1"/>
              <a:t>WP9</a:t>
            </a:r>
            <a:r>
              <a:rPr lang="it-IT" sz="1200"/>
              <a:t> Building Communities of users, </a:t>
            </a:r>
            <a:r>
              <a:rPr lang="it-IT" sz="1200" err="1"/>
              <a:t>Dissemination</a:t>
            </a:r>
            <a:r>
              <a:rPr lang="it-IT" sz="1200"/>
              <a:t>, </a:t>
            </a:r>
            <a:r>
              <a:rPr lang="it-IT" sz="1200" err="1"/>
              <a:t>Outreach</a:t>
            </a:r>
            <a:r>
              <a:rPr lang="it-IT" sz="1200"/>
              <a:t> and Impact and in a more </a:t>
            </a:r>
            <a:r>
              <a:rPr lang="it-IT" sz="1200" err="1"/>
              <a:t>operational</a:t>
            </a:r>
            <a:r>
              <a:rPr lang="it-IT" sz="1200"/>
              <a:t> position of </a:t>
            </a:r>
            <a:r>
              <a:rPr lang="it-IT" sz="1200" b="1" i="1"/>
              <a:t>WP3</a:t>
            </a:r>
            <a:r>
              <a:rPr lang="it-IT" sz="1200"/>
              <a:t> Innovation on </a:t>
            </a:r>
            <a:r>
              <a:rPr lang="it-IT" sz="1200" err="1"/>
              <a:t>collection</a:t>
            </a:r>
            <a:r>
              <a:rPr lang="it-IT" sz="1200"/>
              <a:t>, </a:t>
            </a:r>
            <a:r>
              <a:rPr lang="it-IT" sz="1200" b="1" i="1"/>
              <a:t>WP4</a:t>
            </a:r>
            <a:r>
              <a:rPr lang="it-IT" sz="1200"/>
              <a:t> </a:t>
            </a:r>
            <a:r>
              <a:rPr lang="it-IT" sz="1200" err="1"/>
              <a:t>Improving</a:t>
            </a:r>
            <a:r>
              <a:rPr lang="it-IT" sz="1200"/>
              <a:t> </a:t>
            </a:r>
            <a:r>
              <a:rPr lang="it-IT" sz="1200" err="1"/>
              <a:t>longitudinal</a:t>
            </a:r>
            <a:r>
              <a:rPr lang="it-IT" sz="1200"/>
              <a:t> and panel data </a:t>
            </a:r>
            <a:r>
              <a:rPr lang="it-IT" sz="1200" err="1"/>
              <a:t>infrastructures</a:t>
            </a:r>
            <a:r>
              <a:rPr lang="it-IT" sz="1200"/>
              <a:t> in </a:t>
            </a:r>
            <a:r>
              <a:rPr lang="it-IT" sz="1200" err="1"/>
              <a:t>Italy</a:t>
            </a:r>
            <a:r>
              <a:rPr lang="it-IT" sz="1200"/>
              <a:t>, </a:t>
            </a:r>
            <a:r>
              <a:rPr lang="it-IT" sz="1200" b="1" i="1"/>
              <a:t>WP5</a:t>
            </a:r>
            <a:r>
              <a:rPr lang="it-IT" sz="1200"/>
              <a:t> Innovation in data </a:t>
            </a:r>
            <a:r>
              <a:rPr lang="it-IT" sz="1200" err="1"/>
              <a:t>analysis</a:t>
            </a:r>
            <a:r>
              <a:rPr lang="it-IT" sz="1200"/>
              <a:t>, </a:t>
            </a:r>
            <a:r>
              <a:rPr lang="it-IT" sz="1200" b="1" i="1"/>
              <a:t>WP6</a:t>
            </a:r>
            <a:r>
              <a:rPr lang="it-IT" sz="1200"/>
              <a:t> Open Cloud </a:t>
            </a:r>
            <a:r>
              <a:rPr lang="it-IT" sz="1200" err="1"/>
              <a:t>as</a:t>
            </a:r>
            <a:r>
              <a:rPr lang="it-IT" sz="1200"/>
              <a:t> single point of </a:t>
            </a:r>
            <a:r>
              <a:rPr lang="it-IT" sz="1200" err="1"/>
              <a:t>integration</a:t>
            </a:r>
            <a:r>
              <a:rPr lang="it-IT" sz="1200"/>
              <a:t> and access to services and </a:t>
            </a:r>
            <a:r>
              <a:rPr lang="it-IT" sz="1200" err="1"/>
              <a:t>resources</a:t>
            </a:r>
            <a:r>
              <a:rPr lang="it-IT" sz="1200"/>
              <a:t>, </a:t>
            </a:r>
            <a:r>
              <a:rPr lang="it-IT" sz="1200" b="1" i="1"/>
              <a:t>WP7</a:t>
            </a:r>
            <a:r>
              <a:rPr lang="it-IT" sz="1200"/>
              <a:t> Network or Data Centre.</a:t>
            </a:r>
          </a:p>
        </p:txBody>
      </p:sp>
      <p:sp>
        <p:nvSpPr>
          <p:cNvPr id="95" name="Freccia in giù 94">
            <a:extLst>
              <a:ext uri="{FF2B5EF4-FFF2-40B4-BE49-F238E27FC236}">
                <a16:creationId xmlns:a16="http://schemas.microsoft.com/office/drawing/2014/main" id="{716C98F4-8F06-8A5C-225D-0B1590265D5E}"/>
              </a:ext>
            </a:extLst>
          </p:cNvPr>
          <p:cNvSpPr/>
          <p:nvPr/>
        </p:nvSpPr>
        <p:spPr>
          <a:xfrm rot="5400000">
            <a:off x="6594459" y="2420253"/>
            <a:ext cx="253774" cy="593979"/>
          </a:xfrm>
          <a:prstGeom prst="downArrow">
            <a:avLst/>
          </a:prstGeom>
          <a:solidFill>
            <a:schemeClr val="bg1">
              <a:lumMod val="85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801"/>
          </a:p>
        </p:txBody>
      </p:sp>
      <p:sp>
        <p:nvSpPr>
          <p:cNvPr id="100" name="Freccia a gallone 99">
            <a:extLst>
              <a:ext uri="{FF2B5EF4-FFF2-40B4-BE49-F238E27FC236}">
                <a16:creationId xmlns:a16="http://schemas.microsoft.com/office/drawing/2014/main" id="{9D509084-DD3E-38A6-4003-D3503DDAF699}"/>
              </a:ext>
            </a:extLst>
          </p:cNvPr>
          <p:cNvSpPr/>
          <p:nvPr/>
        </p:nvSpPr>
        <p:spPr>
          <a:xfrm rot="3944366">
            <a:off x="644794" y="4272310"/>
            <a:ext cx="153700" cy="170297"/>
          </a:xfrm>
          <a:prstGeom prst="chevron">
            <a:avLst/>
          </a:prstGeom>
          <a:ln>
            <a:solidFill>
              <a:srgbClr val="86C4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801">
              <a:solidFill>
                <a:schemeClr val="tx1"/>
              </a:solidFill>
            </a:endParaRPr>
          </a:p>
        </p:txBody>
      </p:sp>
      <p:sp>
        <p:nvSpPr>
          <p:cNvPr id="101" name="Freccia a gallone 100">
            <a:extLst>
              <a:ext uri="{FF2B5EF4-FFF2-40B4-BE49-F238E27FC236}">
                <a16:creationId xmlns:a16="http://schemas.microsoft.com/office/drawing/2014/main" id="{3012DF32-0416-5D52-05C4-02866677C28A}"/>
              </a:ext>
            </a:extLst>
          </p:cNvPr>
          <p:cNvSpPr/>
          <p:nvPr/>
        </p:nvSpPr>
        <p:spPr>
          <a:xfrm rot="6546661">
            <a:off x="624953" y="3293174"/>
            <a:ext cx="153700" cy="170297"/>
          </a:xfrm>
          <a:prstGeom prst="chevron">
            <a:avLst/>
          </a:prstGeom>
          <a:ln>
            <a:solidFill>
              <a:srgbClr val="86C4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801">
              <a:solidFill>
                <a:schemeClr val="tx1"/>
              </a:solidFill>
            </a:endParaRPr>
          </a:p>
        </p:txBody>
      </p:sp>
      <p:sp>
        <p:nvSpPr>
          <p:cNvPr id="102" name="Freccia a gallone 101">
            <a:extLst>
              <a:ext uri="{FF2B5EF4-FFF2-40B4-BE49-F238E27FC236}">
                <a16:creationId xmlns:a16="http://schemas.microsoft.com/office/drawing/2014/main" id="{0DDD1A5F-CF2E-44E5-11C9-BB3DF8379668}"/>
              </a:ext>
            </a:extLst>
          </p:cNvPr>
          <p:cNvSpPr/>
          <p:nvPr/>
        </p:nvSpPr>
        <p:spPr>
          <a:xfrm rot="865919">
            <a:off x="3956140" y="6408430"/>
            <a:ext cx="153700" cy="170297"/>
          </a:xfrm>
          <a:prstGeom prst="chevron">
            <a:avLst/>
          </a:prstGeom>
          <a:ln>
            <a:solidFill>
              <a:srgbClr val="86C4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801">
              <a:solidFill>
                <a:schemeClr val="tx1"/>
              </a:solidFill>
            </a:endParaRPr>
          </a:p>
        </p:txBody>
      </p:sp>
      <p:sp>
        <p:nvSpPr>
          <p:cNvPr id="103" name="Freccia a gallone 102">
            <a:extLst>
              <a:ext uri="{FF2B5EF4-FFF2-40B4-BE49-F238E27FC236}">
                <a16:creationId xmlns:a16="http://schemas.microsoft.com/office/drawing/2014/main" id="{B0513C31-4F19-52A5-0F6D-4F9EF12F976B}"/>
              </a:ext>
            </a:extLst>
          </p:cNvPr>
          <p:cNvSpPr/>
          <p:nvPr/>
        </p:nvSpPr>
        <p:spPr>
          <a:xfrm rot="20495439">
            <a:off x="5449186" y="6428314"/>
            <a:ext cx="153700" cy="170297"/>
          </a:xfrm>
          <a:prstGeom prst="chevron">
            <a:avLst/>
          </a:prstGeom>
          <a:ln>
            <a:solidFill>
              <a:srgbClr val="86C4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801">
              <a:solidFill>
                <a:schemeClr val="tx1"/>
              </a:solidFill>
            </a:endParaRPr>
          </a:p>
        </p:txBody>
      </p:sp>
      <p:sp>
        <p:nvSpPr>
          <p:cNvPr id="104" name="Freccia a gallone 103">
            <a:extLst>
              <a:ext uri="{FF2B5EF4-FFF2-40B4-BE49-F238E27FC236}">
                <a16:creationId xmlns:a16="http://schemas.microsoft.com/office/drawing/2014/main" id="{A8DB1C4B-CEF8-7B6F-63C1-1198527C4763}"/>
              </a:ext>
            </a:extLst>
          </p:cNvPr>
          <p:cNvSpPr/>
          <p:nvPr/>
        </p:nvSpPr>
        <p:spPr>
          <a:xfrm rot="16570424">
            <a:off x="9059216" y="4081697"/>
            <a:ext cx="153700" cy="170297"/>
          </a:xfrm>
          <a:prstGeom prst="chevron">
            <a:avLst/>
          </a:prstGeom>
          <a:ln>
            <a:solidFill>
              <a:srgbClr val="86C4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801">
              <a:solidFill>
                <a:schemeClr val="tx1"/>
              </a:solidFill>
            </a:endParaRPr>
          </a:p>
        </p:txBody>
      </p:sp>
      <p:sp>
        <p:nvSpPr>
          <p:cNvPr id="105" name="Freccia a gallone 104">
            <a:extLst>
              <a:ext uri="{FF2B5EF4-FFF2-40B4-BE49-F238E27FC236}">
                <a16:creationId xmlns:a16="http://schemas.microsoft.com/office/drawing/2014/main" id="{A79D71A1-9767-969C-544A-56FC5FB2FB1C}"/>
              </a:ext>
            </a:extLst>
          </p:cNvPr>
          <p:cNvSpPr/>
          <p:nvPr/>
        </p:nvSpPr>
        <p:spPr>
          <a:xfrm rot="15162636">
            <a:off x="9015882" y="3276182"/>
            <a:ext cx="153700" cy="170297"/>
          </a:xfrm>
          <a:prstGeom prst="chevron">
            <a:avLst/>
          </a:prstGeom>
          <a:ln>
            <a:solidFill>
              <a:srgbClr val="86C4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801">
              <a:solidFill>
                <a:schemeClr val="tx1"/>
              </a:solidFill>
            </a:endParaRPr>
          </a:p>
        </p:txBody>
      </p:sp>
      <p:sp>
        <p:nvSpPr>
          <p:cNvPr id="106" name="Freccia a gallone 105">
            <a:extLst>
              <a:ext uri="{FF2B5EF4-FFF2-40B4-BE49-F238E27FC236}">
                <a16:creationId xmlns:a16="http://schemas.microsoft.com/office/drawing/2014/main" id="{B1B935DC-9279-3626-1E96-855364102DC5}"/>
              </a:ext>
            </a:extLst>
          </p:cNvPr>
          <p:cNvSpPr/>
          <p:nvPr/>
        </p:nvSpPr>
        <p:spPr>
          <a:xfrm rot="10800000">
            <a:off x="4856665" y="1056029"/>
            <a:ext cx="153700" cy="170297"/>
          </a:xfrm>
          <a:prstGeom prst="chevron">
            <a:avLst/>
          </a:prstGeom>
          <a:solidFill>
            <a:srgbClr val="EC6709"/>
          </a:solidFill>
          <a:ln>
            <a:solidFill>
              <a:srgbClr val="86C4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801">
              <a:solidFill>
                <a:schemeClr val="tx1"/>
              </a:solidFill>
            </a:endParaRPr>
          </a:p>
        </p:txBody>
      </p:sp>
      <p:sp>
        <p:nvSpPr>
          <p:cNvPr id="2" name="CasellaDiTesto 1">
            <a:extLst>
              <a:ext uri="{FF2B5EF4-FFF2-40B4-BE49-F238E27FC236}">
                <a16:creationId xmlns:a16="http://schemas.microsoft.com/office/drawing/2014/main" id="{DF536B7C-208D-53BE-5E1D-E3261A46501A}"/>
              </a:ext>
            </a:extLst>
          </p:cNvPr>
          <p:cNvSpPr txBox="1"/>
          <p:nvPr/>
        </p:nvSpPr>
        <p:spPr>
          <a:xfrm>
            <a:off x="175583" y="845409"/>
            <a:ext cx="6099858" cy="369332"/>
          </a:xfrm>
          <a:prstGeom prst="rect">
            <a:avLst/>
          </a:prstGeom>
          <a:noFill/>
        </p:spPr>
        <p:txBody>
          <a:bodyPr wrap="square">
            <a:spAutoFit/>
          </a:bodyPr>
          <a:lstStyle/>
          <a:p>
            <a:r>
              <a:rPr lang="it-IT" sz="1800" dirty="0">
                <a:solidFill>
                  <a:schemeClr val="bg1"/>
                </a:solidFill>
              </a:rPr>
              <a:t>FOSSR </a:t>
            </a:r>
            <a:r>
              <a:rPr lang="it-IT" sz="1800" dirty="0" err="1">
                <a:solidFill>
                  <a:schemeClr val="bg1"/>
                </a:solidFill>
              </a:rPr>
              <a:t>Organizational</a:t>
            </a:r>
            <a:r>
              <a:rPr lang="it-IT" sz="1800" dirty="0">
                <a:solidFill>
                  <a:schemeClr val="bg1"/>
                </a:solidFill>
              </a:rPr>
              <a:t> </a:t>
            </a:r>
            <a:r>
              <a:rPr lang="it-IT" sz="1800" dirty="0" err="1">
                <a:solidFill>
                  <a:schemeClr val="bg1"/>
                </a:solidFill>
              </a:rPr>
              <a:t>Structure</a:t>
            </a:r>
            <a:r>
              <a:rPr lang="it-IT" sz="1800" dirty="0">
                <a:solidFill>
                  <a:schemeClr val="bg1"/>
                </a:solidFill>
              </a:rPr>
              <a:t> </a:t>
            </a:r>
            <a:endParaRPr lang="it-IT" dirty="0">
              <a:solidFill>
                <a:schemeClr val="bg1"/>
              </a:solidFill>
            </a:endParaRPr>
          </a:p>
        </p:txBody>
      </p:sp>
      <p:sp>
        <p:nvSpPr>
          <p:cNvPr id="11" name="Rettangolo arrotondato 48">
            <a:extLst>
              <a:ext uri="{FF2B5EF4-FFF2-40B4-BE49-F238E27FC236}">
                <a16:creationId xmlns:a16="http://schemas.microsoft.com/office/drawing/2014/main" id="{558841CE-83E7-6A3D-DB03-5D72643586A7}"/>
              </a:ext>
            </a:extLst>
          </p:cNvPr>
          <p:cNvSpPr/>
          <p:nvPr/>
        </p:nvSpPr>
        <p:spPr>
          <a:xfrm>
            <a:off x="4857169" y="3665285"/>
            <a:ext cx="1126690" cy="508169"/>
          </a:xfrm>
          <a:prstGeom prst="roundRect">
            <a:avLst/>
          </a:prstGeom>
          <a:solidFill>
            <a:schemeClr val="accent2">
              <a:lumMod val="60000"/>
              <a:lumOff val="40000"/>
            </a:schemeClr>
          </a:solidFill>
          <a:ln w="12700" cap="flat" cmpd="sng" algn="ctr">
            <a:solidFill>
              <a:schemeClr val="accent2">
                <a:lumMod val="75000"/>
              </a:schemeClr>
            </a:solidFill>
            <a:prstDash val="solid"/>
            <a:miter lim="800000"/>
          </a:ln>
          <a:effectLst>
            <a:outerShdw blurRad="50800" dist="38100" algn="l" rotWithShape="0">
              <a:prstClr val="black">
                <a:alpha val="40000"/>
              </a:prstClr>
            </a:outerShdw>
          </a:effectLst>
        </p:spPr>
        <p:txBody>
          <a:bodyPr rot="0" spcFirstLastPara="0" vert="horz" wrap="square" lIns="91440" tIns="45721" rIns="91440" bIns="45721" numCol="1" spcCol="0" rtlCol="0" fromWordArt="0" anchor="ctr" anchorCtr="0" forceAA="0" compatLnSpc="1">
            <a:prstTxWarp prst="textNoShape">
              <a:avLst/>
            </a:prstTxWarp>
            <a:noAutofit/>
          </a:bodyPr>
          <a:lstStyle/>
          <a:p>
            <a:pPr algn="ctr"/>
            <a:r>
              <a:rPr lang="it-IT" sz="1050" dirty="0"/>
              <a:t>Infrastructure Manager</a:t>
            </a:r>
          </a:p>
        </p:txBody>
      </p:sp>
      <p:sp>
        <p:nvSpPr>
          <p:cNvPr id="8" name="Rettangolo arrotondato 48">
            <a:extLst>
              <a:ext uri="{FF2B5EF4-FFF2-40B4-BE49-F238E27FC236}">
                <a16:creationId xmlns:a16="http://schemas.microsoft.com/office/drawing/2014/main" id="{FA408AD7-38AA-BC55-F449-B92B64890923}"/>
              </a:ext>
            </a:extLst>
          </p:cNvPr>
          <p:cNvSpPr/>
          <p:nvPr/>
        </p:nvSpPr>
        <p:spPr>
          <a:xfrm>
            <a:off x="3757738" y="3551968"/>
            <a:ext cx="1126690" cy="508169"/>
          </a:xfrm>
          <a:prstGeom prst="roundRect">
            <a:avLst/>
          </a:prstGeom>
          <a:solidFill>
            <a:schemeClr val="accent2">
              <a:lumMod val="60000"/>
              <a:lumOff val="40000"/>
            </a:schemeClr>
          </a:solidFill>
          <a:ln w="12700" cap="flat" cmpd="sng" algn="ctr">
            <a:solidFill>
              <a:schemeClr val="accent2">
                <a:lumMod val="75000"/>
              </a:schemeClr>
            </a:solidFill>
            <a:prstDash val="solid"/>
            <a:miter lim="800000"/>
          </a:ln>
          <a:effectLst>
            <a:outerShdw blurRad="50800" dist="38100" algn="l" rotWithShape="0">
              <a:prstClr val="black">
                <a:alpha val="40000"/>
              </a:prstClr>
            </a:outerShdw>
          </a:effectLst>
        </p:spPr>
        <p:txBody>
          <a:bodyPr rot="0" spcFirstLastPara="0" vert="horz" wrap="square" lIns="91440" tIns="45721" rIns="91440" bIns="45721" numCol="1" spcCol="0" rtlCol="0" fromWordArt="0" anchor="ctr" anchorCtr="0" forceAA="0" compatLnSpc="1">
            <a:prstTxWarp prst="textNoShape">
              <a:avLst/>
            </a:prstTxWarp>
            <a:noAutofit/>
          </a:bodyPr>
          <a:lstStyle/>
          <a:p>
            <a:endParaRPr lang="it-IT" sz="1801"/>
          </a:p>
        </p:txBody>
      </p:sp>
      <p:sp>
        <p:nvSpPr>
          <p:cNvPr id="21" name="Casella di testo 2">
            <a:extLst>
              <a:ext uri="{FF2B5EF4-FFF2-40B4-BE49-F238E27FC236}">
                <a16:creationId xmlns:a16="http://schemas.microsoft.com/office/drawing/2014/main" id="{7DB665BC-2FFD-B5EB-1322-629E47E08CC7}"/>
              </a:ext>
            </a:extLst>
          </p:cNvPr>
          <p:cNvSpPr txBox="1">
            <a:spLocks noChangeArrowheads="1"/>
          </p:cNvSpPr>
          <p:nvPr/>
        </p:nvSpPr>
        <p:spPr bwMode="auto">
          <a:xfrm>
            <a:off x="3856850" y="3580554"/>
            <a:ext cx="989163" cy="443591"/>
          </a:xfrm>
          <a:prstGeom prst="rect">
            <a:avLst/>
          </a:prstGeom>
          <a:noFill/>
          <a:ln w="9525">
            <a:noFill/>
            <a:miter lim="800000"/>
            <a:headEnd/>
            <a:tailEnd/>
          </a:ln>
        </p:spPr>
        <p:txBody>
          <a:bodyPr rot="0" vert="horz" wrap="square" lIns="91440" tIns="45721" rIns="91440" bIns="45721" anchor="t" anchorCtr="0">
            <a:noAutofit/>
          </a:bodyPr>
          <a:lstStyle/>
          <a:p>
            <a:pPr algn="ctr">
              <a:lnSpc>
                <a:spcPct val="107000"/>
              </a:lnSpc>
            </a:pPr>
            <a:r>
              <a:rPr lang="it-IT" sz="1100" b="1" dirty="0">
                <a:latin typeface="Calibri" panose="020F0502020204030204" pitchFamily="34" charset="0"/>
                <a:ea typeface="Calibri" panose="020F0502020204030204" pitchFamily="34" charset="0"/>
                <a:cs typeface="Times New Roman" panose="02020603050405020304" pitchFamily="18" charset="0"/>
              </a:rPr>
              <a:t>Scientific Coordinator</a:t>
            </a:r>
            <a:endParaRPr lang="it-IT"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5" name="Rettangolo arrotondato 50">
            <a:extLst>
              <a:ext uri="{FF2B5EF4-FFF2-40B4-BE49-F238E27FC236}">
                <a16:creationId xmlns:a16="http://schemas.microsoft.com/office/drawing/2014/main" id="{C6152680-B96C-08E4-4AF1-09E2A2464D77}"/>
              </a:ext>
            </a:extLst>
          </p:cNvPr>
          <p:cNvSpPr>
            <a:spLocks/>
          </p:cNvSpPr>
          <p:nvPr/>
        </p:nvSpPr>
        <p:spPr>
          <a:xfrm>
            <a:off x="5328325" y="4700636"/>
            <a:ext cx="1023193" cy="762542"/>
          </a:xfrm>
          <a:prstGeom prst="roundRect">
            <a:avLst/>
          </a:prstGeom>
          <a:solidFill>
            <a:schemeClr val="accent5"/>
          </a:solidFill>
          <a:ln w="12700" cap="flat" cmpd="sng" algn="ctr">
            <a:solidFill>
              <a:schemeClr val="accent5">
                <a:lumMod val="60000"/>
                <a:lumOff val="40000"/>
              </a:schemeClr>
            </a:solidFill>
            <a:prstDash val="solid"/>
            <a:miter lim="800000"/>
          </a:ln>
          <a:effectLst>
            <a:outerShdw blurRad="50800" dist="38100" dir="2700000" algn="tl" rotWithShape="0">
              <a:prstClr val="black">
                <a:alpha val="40000"/>
              </a:prstClr>
            </a:outerShdw>
          </a:effectLst>
        </p:spPr>
        <p:txBody>
          <a:bodyPr rot="0" spcFirstLastPara="0" vert="horz" wrap="square" lIns="91440" tIns="45721" rIns="91440" bIns="45721" numCol="1" spcCol="0" rtlCol="0" fromWordArt="0" anchor="ctr" anchorCtr="0" forceAA="0" compatLnSpc="1">
            <a:prstTxWarp prst="textNoShape">
              <a:avLst/>
            </a:prstTxWarp>
            <a:noAutofit/>
          </a:bodyPr>
          <a:lstStyle/>
          <a:p>
            <a:endParaRPr lang="it-IT" sz="1801"/>
          </a:p>
        </p:txBody>
      </p:sp>
      <p:sp>
        <p:nvSpPr>
          <p:cNvPr id="56" name="Casella di testo 2">
            <a:extLst>
              <a:ext uri="{FF2B5EF4-FFF2-40B4-BE49-F238E27FC236}">
                <a16:creationId xmlns:a16="http://schemas.microsoft.com/office/drawing/2014/main" id="{0A309854-ED69-54EA-3024-6E13C8ABF10A}"/>
              </a:ext>
            </a:extLst>
          </p:cNvPr>
          <p:cNvSpPr txBox="1">
            <a:spLocks noChangeArrowheads="1"/>
          </p:cNvSpPr>
          <p:nvPr/>
        </p:nvSpPr>
        <p:spPr bwMode="auto">
          <a:xfrm>
            <a:off x="5310936" y="4888522"/>
            <a:ext cx="1131028" cy="762542"/>
          </a:xfrm>
          <a:prstGeom prst="rect">
            <a:avLst/>
          </a:prstGeom>
          <a:noFill/>
          <a:ln w="9525">
            <a:noFill/>
            <a:miter lim="800000"/>
            <a:headEnd/>
            <a:tailEnd/>
          </a:ln>
        </p:spPr>
        <p:txBody>
          <a:bodyPr rot="0" vert="horz" wrap="square" lIns="91440" tIns="45721" rIns="91440" bIns="45721" anchor="t" anchorCtr="0">
            <a:noAutofit/>
          </a:bodyPr>
          <a:lstStyle/>
          <a:p>
            <a:pPr lvl="0" algn="ctr"/>
            <a:r>
              <a:rPr lang="en-GB" sz="1100" b="1"/>
              <a:t>Administrative Responsible</a:t>
            </a:r>
          </a:p>
        </p:txBody>
      </p:sp>
      <p:sp>
        <p:nvSpPr>
          <p:cNvPr id="81" name="Rettangolo 80">
            <a:extLst>
              <a:ext uri="{FF2B5EF4-FFF2-40B4-BE49-F238E27FC236}">
                <a16:creationId xmlns:a16="http://schemas.microsoft.com/office/drawing/2014/main" id="{F73706CC-FFC8-4DB9-160B-9908F00A4DD8}"/>
              </a:ext>
            </a:extLst>
          </p:cNvPr>
          <p:cNvSpPr/>
          <p:nvPr/>
        </p:nvSpPr>
        <p:spPr>
          <a:xfrm rot="5400000">
            <a:off x="5213141" y="5003526"/>
            <a:ext cx="83396" cy="162656"/>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1" rIns="91440" bIns="45721" numCol="1" spcCol="0" rtlCol="0" fromWordArt="0" anchor="ctr" anchorCtr="0" forceAA="0" compatLnSpc="1">
            <a:prstTxWarp prst="textNoShape">
              <a:avLst/>
            </a:prstTxWarp>
            <a:noAutofit/>
          </a:bodyPr>
          <a:lstStyle/>
          <a:p>
            <a:endParaRPr lang="it-IT" sz="1801"/>
          </a:p>
        </p:txBody>
      </p:sp>
      <p:sp>
        <p:nvSpPr>
          <p:cNvPr id="10" name="Rettangolo arrotondato 50">
            <a:extLst>
              <a:ext uri="{FF2B5EF4-FFF2-40B4-BE49-F238E27FC236}">
                <a16:creationId xmlns:a16="http://schemas.microsoft.com/office/drawing/2014/main" id="{37430515-0F03-0F9E-3397-C4D3C3F1E53A}"/>
              </a:ext>
            </a:extLst>
          </p:cNvPr>
          <p:cNvSpPr>
            <a:spLocks/>
          </p:cNvSpPr>
          <p:nvPr/>
        </p:nvSpPr>
        <p:spPr>
          <a:xfrm>
            <a:off x="3526261" y="4691283"/>
            <a:ext cx="1023193" cy="762542"/>
          </a:xfrm>
          <a:prstGeom prst="roundRect">
            <a:avLst/>
          </a:prstGeom>
          <a:solidFill>
            <a:schemeClr val="accent5"/>
          </a:solidFill>
          <a:ln w="12700" cap="flat" cmpd="sng" algn="ctr">
            <a:solidFill>
              <a:schemeClr val="accent5">
                <a:lumMod val="60000"/>
                <a:lumOff val="40000"/>
              </a:schemeClr>
            </a:solidFill>
            <a:prstDash val="solid"/>
            <a:miter lim="800000"/>
          </a:ln>
          <a:effectLst>
            <a:outerShdw blurRad="50800" dist="38100" dir="2700000" algn="tl" rotWithShape="0">
              <a:prstClr val="black">
                <a:alpha val="40000"/>
              </a:prstClr>
            </a:outerShdw>
          </a:effectLst>
        </p:spPr>
        <p:txBody>
          <a:bodyPr rot="0" spcFirstLastPara="0" vert="horz" wrap="square" lIns="91440" tIns="45721" rIns="91440" bIns="45721" numCol="1" spcCol="0" rtlCol="0" fromWordArt="0" anchor="ctr" anchorCtr="0" forceAA="0" compatLnSpc="1">
            <a:prstTxWarp prst="textNoShape">
              <a:avLst/>
            </a:prstTxWarp>
            <a:noAutofit/>
          </a:bodyPr>
          <a:lstStyle/>
          <a:p>
            <a:endParaRPr lang="it-IT" sz="1801"/>
          </a:p>
        </p:txBody>
      </p:sp>
      <p:sp>
        <p:nvSpPr>
          <p:cNvPr id="22" name="Casella di testo 2">
            <a:extLst>
              <a:ext uri="{FF2B5EF4-FFF2-40B4-BE49-F238E27FC236}">
                <a16:creationId xmlns:a16="http://schemas.microsoft.com/office/drawing/2014/main" id="{C92C0A0F-7C53-E312-9C02-2B0D274D78E7}"/>
              </a:ext>
            </a:extLst>
          </p:cNvPr>
          <p:cNvSpPr txBox="1">
            <a:spLocks noChangeArrowheads="1"/>
          </p:cNvSpPr>
          <p:nvPr/>
        </p:nvSpPr>
        <p:spPr bwMode="auto">
          <a:xfrm>
            <a:off x="3608574" y="4781036"/>
            <a:ext cx="894628" cy="762542"/>
          </a:xfrm>
          <a:prstGeom prst="rect">
            <a:avLst/>
          </a:prstGeom>
          <a:noFill/>
          <a:ln w="9525">
            <a:noFill/>
            <a:miter lim="800000"/>
            <a:headEnd/>
            <a:tailEnd/>
          </a:ln>
        </p:spPr>
        <p:txBody>
          <a:bodyPr rot="0" vert="horz" wrap="square" lIns="91440" tIns="45721" rIns="91440" bIns="45721" anchor="t" anchorCtr="0">
            <a:noAutofit/>
          </a:bodyPr>
          <a:lstStyle/>
          <a:p>
            <a:pPr lvl="0" algn="ctr"/>
            <a:r>
              <a:rPr lang="en-GB" sz="1100" b="1"/>
              <a:t>Executive Committee (</a:t>
            </a:r>
            <a:r>
              <a:rPr lang="en-GB" sz="1100" b="1" err="1"/>
              <a:t>ExCo</a:t>
            </a:r>
            <a:r>
              <a:rPr lang="en-GB" sz="1100" b="1"/>
              <a:t>)</a:t>
            </a:r>
          </a:p>
        </p:txBody>
      </p:sp>
    </p:spTree>
    <p:extLst>
      <p:ext uri="{BB962C8B-B14F-4D97-AF65-F5344CB8AC3E}">
        <p14:creationId xmlns:p14="http://schemas.microsoft.com/office/powerpoint/2010/main" val="36544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Ovale 176">
            <a:extLst>
              <a:ext uri="{FF2B5EF4-FFF2-40B4-BE49-F238E27FC236}">
                <a16:creationId xmlns:a16="http://schemas.microsoft.com/office/drawing/2014/main" id="{015E3977-F284-1994-0DF8-3E333EC47D49}"/>
              </a:ext>
            </a:extLst>
          </p:cNvPr>
          <p:cNvSpPr/>
          <p:nvPr/>
        </p:nvSpPr>
        <p:spPr>
          <a:xfrm>
            <a:off x="2184808" y="4229969"/>
            <a:ext cx="320280" cy="322018"/>
          </a:xfrm>
          <a:prstGeom prst="ellipse">
            <a:avLst/>
          </a:prstGeom>
          <a:solidFill>
            <a:srgbClr val="EC6709"/>
          </a:solidFill>
          <a:ln>
            <a:solidFill>
              <a:srgbClr val="EC6709"/>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it-IT"/>
          </a:p>
        </p:txBody>
      </p:sp>
      <p:sp>
        <p:nvSpPr>
          <p:cNvPr id="4" name="Segnaposto numero diapositiva 3">
            <a:extLst>
              <a:ext uri="{FF2B5EF4-FFF2-40B4-BE49-F238E27FC236}">
                <a16:creationId xmlns:a16="http://schemas.microsoft.com/office/drawing/2014/main" id="{17EF1F51-3B05-38F5-6281-FBA19E7AE4AE}"/>
              </a:ext>
            </a:extLst>
          </p:cNvPr>
          <p:cNvSpPr>
            <a:spLocks noGrp="1"/>
          </p:cNvSpPr>
          <p:nvPr>
            <p:ph type="sldNum" sz="quarter" idx="12"/>
          </p:nvPr>
        </p:nvSpPr>
        <p:spPr/>
        <p:txBody>
          <a:bodyPr/>
          <a:lstStyle/>
          <a:p>
            <a:fld id="{E46192B8-55D9-4942-9C82-0B9DDA21D461}" type="slidenum">
              <a:rPr lang="it-IT" smtClean="0"/>
              <a:t>14</a:t>
            </a:fld>
            <a:endParaRPr lang="it-IT"/>
          </a:p>
        </p:txBody>
      </p:sp>
      <p:grpSp>
        <p:nvGrpSpPr>
          <p:cNvPr id="15" name="Gruppo 14">
            <a:extLst>
              <a:ext uri="{FF2B5EF4-FFF2-40B4-BE49-F238E27FC236}">
                <a16:creationId xmlns:a16="http://schemas.microsoft.com/office/drawing/2014/main" id="{2413C2EC-EDF3-ADEB-3574-F794D8AF0498}"/>
              </a:ext>
            </a:extLst>
          </p:cNvPr>
          <p:cNvGrpSpPr/>
          <p:nvPr/>
        </p:nvGrpSpPr>
        <p:grpSpPr>
          <a:xfrm>
            <a:off x="5403678" y="4519169"/>
            <a:ext cx="884308" cy="574800"/>
            <a:chOff x="713975" y="677268"/>
            <a:chExt cx="884308" cy="574800"/>
          </a:xfrm>
        </p:grpSpPr>
        <p:sp>
          <p:nvSpPr>
            <p:cNvPr id="16" name="Rettangolo con angoli arrotondati 15">
              <a:extLst>
                <a:ext uri="{FF2B5EF4-FFF2-40B4-BE49-F238E27FC236}">
                  <a16:creationId xmlns:a16="http://schemas.microsoft.com/office/drawing/2014/main" id="{1E792315-8022-7ACE-D7EB-BA657235E95C}"/>
                </a:ext>
              </a:extLst>
            </p:cNvPr>
            <p:cNvSpPr/>
            <p:nvPr/>
          </p:nvSpPr>
          <p:spPr>
            <a:xfrm>
              <a:off x="713975" y="677268"/>
              <a:ext cx="884308" cy="5748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it-IT"/>
            </a:p>
          </p:txBody>
        </p:sp>
        <p:sp>
          <p:nvSpPr>
            <p:cNvPr id="17" name="CasellaDiTesto 16">
              <a:extLst>
                <a:ext uri="{FF2B5EF4-FFF2-40B4-BE49-F238E27FC236}">
                  <a16:creationId xmlns:a16="http://schemas.microsoft.com/office/drawing/2014/main" id="{1D68E2A3-3A32-8D7F-B054-A2591CB3545B}"/>
                </a:ext>
              </a:extLst>
            </p:cNvPr>
            <p:cNvSpPr txBox="1"/>
            <p:nvPr/>
          </p:nvSpPr>
          <p:spPr>
            <a:xfrm>
              <a:off x="770093" y="721150"/>
              <a:ext cx="828190" cy="5186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it-IT" sz="900" kern="1200" dirty="0"/>
                <a:t>WP8</a:t>
              </a:r>
            </a:p>
            <a:p>
              <a:pPr marL="0" lvl="0" indent="0" algn="ctr" defTabSz="400050">
                <a:lnSpc>
                  <a:spcPct val="90000"/>
                </a:lnSpc>
                <a:spcBef>
                  <a:spcPct val="0"/>
                </a:spcBef>
                <a:spcAft>
                  <a:spcPct val="35000"/>
                </a:spcAft>
                <a:buNone/>
              </a:pPr>
              <a:r>
                <a:rPr lang="en-GB" sz="900" kern="1200" noProof="0" dirty="0"/>
                <a:t>Capacity building and training</a:t>
              </a:r>
              <a:endParaRPr lang="it-IT" sz="900" kern="1200" dirty="0"/>
            </a:p>
          </p:txBody>
        </p:sp>
      </p:grpSp>
      <p:pic>
        <p:nvPicPr>
          <p:cNvPr id="28" name="Google Shape;207;p3">
            <a:extLst>
              <a:ext uri="{FF2B5EF4-FFF2-40B4-BE49-F238E27FC236}">
                <a16:creationId xmlns:a16="http://schemas.microsoft.com/office/drawing/2014/main" id="{49CC0244-1975-2442-CC33-EA005E8FE606}"/>
              </a:ext>
            </a:extLst>
          </p:cNvPr>
          <p:cNvPicPr preferRelativeResize="0"/>
          <p:nvPr/>
        </p:nvPicPr>
        <p:blipFill rotWithShape="1">
          <a:blip r:embed="rId3">
            <a:alphaModFix/>
          </a:blip>
          <a:srcRect/>
          <a:stretch/>
        </p:blipFill>
        <p:spPr>
          <a:xfrm>
            <a:off x="5068279" y="3953966"/>
            <a:ext cx="1131346" cy="364263"/>
          </a:xfrm>
          <a:prstGeom prst="rect">
            <a:avLst/>
          </a:prstGeom>
          <a:noFill/>
          <a:ln>
            <a:noFill/>
          </a:ln>
        </p:spPr>
      </p:pic>
      <p:pic>
        <p:nvPicPr>
          <p:cNvPr id="29" name="Elemento grafico 28">
            <a:extLst>
              <a:ext uri="{FF2B5EF4-FFF2-40B4-BE49-F238E27FC236}">
                <a16:creationId xmlns:a16="http://schemas.microsoft.com/office/drawing/2014/main" id="{AE062941-AE6A-0347-2C70-217454318DD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33912" y="2860948"/>
            <a:ext cx="1179901" cy="375422"/>
          </a:xfrm>
          <a:prstGeom prst="rect">
            <a:avLst/>
          </a:prstGeom>
        </p:spPr>
      </p:pic>
      <p:pic>
        <p:nvPicPr>
          <p:cNvPr id="30" name="Google Shape;205;p3">
            <a:extLst>
              <a:ext uri="{FF2B5EF4-FFF2-40B4-BE49-F238E27FC236}">
                <a16:creationId xmlns:a16="http://schemas.microsoft.com/office/drawing/2014/main" id="{F9AA81B9-5FC7-B07E-257D-3F26E8B62266}"/>
              </a:ext>
            </a:extLst>
          </p:cNvPr>
          <p:cNvPicPr preferRelativeResize="0"/>
          <p:nvPr/>
        </p:nvPicPr>
        <p:blipFill rotWithShape="1">
          <a:blip r:embed="rId6">
            <a:alphaModFix/>
          </a:blip>
          <a:srcRect/>
          <a:stretch/>
        </p:blipFill>
        <p:spPr>
          <a:xfrm>
            <a:off x="5433013" y="3343760"/>
            <a:ext cx="1148226" cy="360807"/>
          </a:xfrm>
          <a:prstGeom prst="rect">
            <a:avLst/>
          </a:prstGeom>
          <a:noFill/>
          <a:ln>
            <a:noFill/>
          </a:ln>
        </p:spPr>
      </p:pic>
      <p:sp>
        <p:nvSpPr>
          <p:cNvPr id="37" name="Ovale 36">
            <a:extLst>
              <a:ext uri="{FF2B5EF4-FFF2-40B4-BE49-F238E27FC236}">
                <a16:creationId xmlns:a16="http://schemas.microsoft.com/office/drawing/2014/main" id="{C297DA02-37FB-9708-BC06-5EBA1A264360}"/>
              </a:ext>
            </a:extLst>
          </p:cNvPr>
          <p:cNvSpPr/>
          <p:nvPr/>
        </p:nvSpPr>
        <p:spPr>
          <a:xfrm rot="20113802">
            <a:off x="937547" y="1981119"/>
            <a:ext cx="9435791" cy="3490506"/>
          </a:xfrm>
          <a:prstGeom prst="ellipse">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9" name="Ovale 38">
            <a:extLst>
              <a:ext uri="{FF2B5EF4-FFF2-40B4-BE49-F238E27FC236}">
                <a16:creationId xmlns:a16="http://schemas.microsoft.com/office/drawing/2014/main" id="{14ED63A1-22A4-7148-924C-26B2188348D2}"/>
              </a:ext>
            </a:extLst>
          </p:cNvPr>
          <p:cNvSpPr/>
          <p:nvPr/>
        </p:nvSpPr>
        <p:spPr>
          <a:xfrm rot="12454959">
            <a:off x="1640863" y="1981120"/>
            <a:ext cx="8713611" cy="3490506"/>
          </a:xfrm>
          <a:prstGeom prst="ellipse">
            <a:avLst/>
          </a:prstGeom>
          <a:noFill/>
          <a:ln w="76200">
            <a:solidFill>
              <a:srgbClr val="EC670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0" name="Ovale 39">
            <a:extLst>
              <a:ext uri="{FF2B5EF4-FFF2-40B4-BE49-F238E27FC236}">
                <a16:creationId xmlns:a16="http://schemas.microsoft.com/office/drawing/2014/main" id="{0DDEB20D-C930-491C-D612-D1B51953AB6F}"/>
              </a:ext>
            </a:extLst>
          </p:cNvPr>
          <p:cNvSpPr/>
          <p:nvPr/>
        </p:nvSpPr>
        <p:spPr>
          <a:xfrm rot="16200000">
            <a:off x="3298740" y="2058279"/>
            <a:ext cx="5040087" cy="3427648"/>
          </a:xfrm>
          <a:prstGeom prst="ellipse">
            <a:avLst/>
          </a:prstGeom>
          <a:noFill/>
          <a:ln w="76200">
            <a:solidFill>
              <a:srgbClr val="86C4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41" name="Gruppo 40">
            <a:extLst>
              <a:ext uri="{FF2B5EF4-FFF2-40B4-BE49-F238E27FC236}">
                <a16:creationId xmlns:a16="http://schemas.microsoft.com/office/drawing/2014/main" id="{ECC3C9A9-F071-9B97-F243-E6BED26A8B1B}"/>
              </a:ext>
            </a:extLst>
          </p:cNvPr>
          <p:cNvGrpSpPr/>
          <p:nvPr/>
        </p:nvGrpSpPr>
        <p:grpSpPr>
          <a:xfrm>
            <a:off x="1848571" y="1291052"/>
            <a:ext cx="1047877" cy="872718"/>
            <a:chOff x="1558031" y="2958531"/>
            <a:chExt cx="1035995" cy="1035995"/>
          </a:xfrm>
          <a:solidFill>
            <a:srgbClr val="EC6709"/>
          </a:solidFill>
        </p:grpSpPr>
        <p:sp>
          <p:nvSpPr>
            <p:cNvPr id="42" name="Ovale 41">
              <a:extLst>
                <a:ext uri="{FF2B5EF4-FFF2-40B4-BE49-F238E27FC236}">
                  <a16:creationId xmlns:a16="http://schemas.microsoft.com/office/drawing/2014/main" id="{20BE7DDF-2FAA-F88F-F7D1-047BEAAC9343}"/>
                </a:ext>
              </a:extLst>
            </p:cNvPr>
            <p:cNvSpPr/>
            <p:nvPr/>
          </p:nvSpPr>
          <p:spPr>
            <a:xfrm>
              <a:off x="1558031" y="2958531"/>
              <a:ext cx="1035995" cy="1035995"/>
            </a:xfrm>
            <a:prstGeom prst="ellipse">
              <a:avLst/>
            </a:prstGeom>
            <a:solidFill>
              <a:schemeClr val="bg1"/>
            </a:solidFill>
            <a:ln w="57150">
              <a:solidFill>
                <a:srgbClr val="EC6709"/>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it-IT" sz="4000" dirty="0">
                <a:latin typeface="Titillium"/>
              </a:endParaRPr>
            </a:p>
          </p:txBody>
        </p:sp>
        <p:sp>
          <p:nvSpPr>
            <p:cNvPr id="43" name="Ovale 4">
              <a:extLst>
                <a:ext uri="{FF2B5EF4-FFF2-40B4-BE49-F238E27FC236}">
                  <a16:creationId xmlns:a16="http://schemas.microsoft.com/office/drawing/2014/main" id="{2CFBF77E-DF5A-FA97-B8DB-8FE7BAEF2FB2}"/>
                </a:ext>
              </a:extLst>
            </p:cNvPr>
            <p:cNvSpPr txBox="1"/>
            <p:nvPr/>
          </p:nvSpPr>
          <p:spPr>
            <a:xfrm>
              <a:off x="1787009" y="3217057"/>
              <a:ext cx="581890" cy="537182"/>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it-IT" sz="1600" b="1" kern="1200" dirty="0">
                  <a:solidFill>
                    <a:schemeClr val="tx1"/>
                  </a:solidFill>
                  <a:latin typeface="Titillium"/>
                </a:rPr>
                <a:t>Users</a:t>
              </a:r>
            </a:p>
          </p:txBody>
        </p:sp>
      </p:grpSp>
      <p:sp>
        <p:nvSpPr>
          <p:cNvPr id="44" name="Ovale 43">
            <a:extLst>
              <a:ext uri="{FF2B5EF4-FFF2-40B4-BE49-F238E27FC236}">
                <a16:creationId xmlns:a16="http://schemas.microsoft.com/office/drawing/2014/main" id="{5B5E178D-7980-4C37-55A6-F9252D82EC73}"/>
              </a:ext>
            </a:extLst>
          </p:cNvPr>
          <p:cNvSpPr/>
          <p:nvPr/>
        </p:nvSpPr>
        <p:spPr>
          <a:xfrm>
            <a:off x="9296517" y="5257794"/>
            <a:ext cx="912143" cy="810165"/>
          </a:xfrm>
          <a:prstGeom prst="ellipse">
            <a:avLst/>
          </a:prstGeom>
          <a:solidFill>
            <a:schemeClr val="bg1"/>
          </a:solidFill>
          <a:ln w="57150">
            <a:solidFill>
              <a:srgbClr val="EC6709"/>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lgn="ctr"/>
            <a:endParaRPr lang="it-IT" sz="1300" b="1" dirty="0">
              <a:solidFill>
                <a:schemeClr val="tx1"/>
              </a:solidFill>
            </a:endParaRPr>
          </a:p>
        </p:txBody>
      </p:sp>
      <p:grpSp>
        <p:nvGrpSpPr>
          <p:cNvPr id="52" name="Gruppo 51">
            <a:extLst>
              <a:ext uri="{FF2B5EF4-FFF2-40B4-BE49-F238E27FC236}">
                <a16:creationId xmlns:a16="http://schemas.microsoft.com/office/drawing/2014/main" id="{9629FFA5-74CB-3A83-55A4-C3090C0F1141}"/>
              </a:ext>
            </a:extLst>
          </p:cNvPr>
          <p:cNvGrpSpPr/>
          <p:nvPr/>
        </p:nvGrpSpPr>
        <p:grpSpPr>
          <a:xfrm>
            <a:off x="1285984" y="5378695"/>
            <a:ext cx="950044" cy="877912"/>
            <a:chOff x="1516745" y="3190907"/>
            <a:chExt cx="1035995" cy="1035995"/>
          </a:xfrm>
          <a:solidFill>
            <a:schemeClr val="bg1"/>
          </a:solidFill>
        </p:grpSpPr>
        <p:sp>
          <p:nvSpPr>
            <p:cNvPr id="53" name="Ovale 52">
              <a:extLst>
                <a:ext uri="{FF2B5EF4-FFF2-40B4-BE49-F238E27FC236}">
                  <a16:creationId xmlns:a16="http://schemas.microsoft.com/office/drawing/2014/main" id="{39C7DE9E-F471-E356-08CA-A7DC5DE2AA39}"/>
                </a:ext>
              </a:extLst>
            </p:cNvPr>
            <p:cNvSpPr/>
            <p:nvPr/>
          </p:nvSpPr>
          <p:spPr>
            <a:xfrm>
              <a:off x="1516745" y="3190907"/>
              <a:ext cx="1035995" cy="1035995"/>
            </a:xfrm>
            <a:prstGeom prst="ellipse">
              <a:avLst/>
            </a:prstGeom>
            <a:grpFill/>
            <a:ln w="57150">
              <a:solidFill>
                <a:srgbClr val="2A65AF"/>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it-IT" sz="4000" dirty="0">
                <a:latin typeface="Titillium"/>
              </a:endParaRPr>
            </a:p>
          </p:txBody>
        </p:sp>
        <p:sp>
          <p:nvSpPr>
            <p:cNvPr id="54" name="Ovale 4">
              <a:extLst>
                <a:ext uri="{FF2B5EF4-FFF2-40B4-BE49-F238E27FC236}">
                  <a16:creationId xmlns:a16="http://schemas.microsoft.com/office/drawing/2014/main" id="{FEB2ABAB-C7FA-0F64-1334-D584D89703F6}"/>
                </a:ext>
              </a:extLst>
            </p:cNvPr>
            <p:cNvSpPr txBox="1"/>
            <p:nvPr/>
          </p:nvSpPr>
          <p:spPr>
            <a:xfrm>
              <a:off x="1595385" y="3463922"/>
              <a:ext cx="919176" cy="50776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it-IT" sz="1200" b="1" kern="1200" dirty="0">
                  <a:solidFill>
                    <a:schemeClr val="tx1"/>
                  </a:solidFill>
                  <a:latin typeface="Titillium"/>
                </a:rPr>
                <a:t>Policymakers</a:t>
              </a:r>
            </a:p>
          </p:txBody>
        </p:sp>
      </p:grpSp>
      <p:sp>
        <p:nvSpPr>
          <p:cNvPr id="55" name="Ovale 54">
            <a:extLst>
              <a:ext uri="{FF2B5EF4-FFF2-40B4-BE49-F238E27FC236}">
                <a16:creationId xmlns:a16="http://schemas.microsoft.com/office/drawing/2014/main" id="{463EF00C-7E9F-E4CF-DF27-9F48CACC2124}"/>
              </a:ext>
            </a:extLst>
          </p:cNvPr>
          <p:cNvSpPr/>
          <p:nvPr/>
        </p:nvSpPr>
        <p:spPr>
          <a:xfrm>
            <a:off x="10790152" y="1509062"/>
            <a:ext cx="320280" cy="322018"/>
          </a:xfrm>
          <a:prstGeom prst="ellipse">
            <a:avLst/>
          </a:prstGeom>
          <a:solidFill>
            <a:srgbClr val="2A65AF"/>
          </a:solidFill>
          <a:ln>
            <a:solidFill>
              <a:srgbClr val="2A65AF"/>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it-IT"/>
          </a:p>
        </p:txBody>
      </p:sp>
      <p:sp>
        <p:nvSpPr>
          <p:cNvPr id="56" name="Ovale 55">
            <a:extLst>
              <a:ext uri="{FF2B5EF4-FFF2-40B4-BE49-F238E27FC236}">
                <a16:creationId xmlns:a16="http://schemas.microsoft.com/office/drawing/2014/main" id="{4FB4A628-9C0E-146A-DF83-DB7F6C46571C}"/>
              </a:ext>
            </a:extLst>
          </p:cNvPr>
          <p:cNvSpPr/>
          <p:nvPr/>
        </p:nvSpPr>
        <p:spPr>
          <a:xfrm>
            <a:off x="9989347" y="3264411"/>
            <a:ext cx="320280" cy="322018"/>
          </a:xfrm>
          <a:prstGeom prst="ellipse">
            <a:avLst/>
          </a:prstGeom>
          <a:solidFill>
            <a:srgbClr val="2A65AF"/>
          </a:solidFill>
          <a:ln>
            <a:solidFill>
              <a:srgbClr val="2A65AF"/>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it-IT"/>
          </a:p>
        </p:txBody>
      </p:sp>
      <p:sp>
        <p:nvSpPr>
          <p:cNvPr id="57" name="Ovale 56">
            <a:extLst>
              <a:ext uri="{FF2B5EF4-FFF2-40B4-BE49-F238E27FC236}">
                <a16:creationId xmlns:a16="http://schemas.microsoft.com/office/drawing/2014/main" id="{CE10FB40-2893-2F3A-2710-6BD7092C0D6D}"/>
              </a:ext>
            </a:extLst>
          </p:cNvPr>
          <p:cNvSpPr/>
          <p:nvPr/>
        </p:nvSpPr>
        <p:spPr>
          <a:xfrm>
            <a:off x="10862484" y="2469597"/>
            <a:ext cx="320280" cy="322018"/>
          </a:xfrm>
          <a:prstGeom prst="ellipse">
            <a:avLst/>
          </a:prstGeom>
          <a:solidFill>
            <a:srgbClr val="2A65AF"/>
          </a:solidFill>
          <a:ln>
            <a:solidFill>
              <a:srgbClr val="2A65AF"/>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it-IT"/>
          </a:p>
        </p:txBody>
      </p:sp>
      <p:sp>
        <p:nvSpPr>
          <p:cNvPr id="58" name="Ovale 57">
            <a:extLst>
              <a:ext uri="{FF2B5EF4-FFF2-40B4-BE49-F238E27FC236}">
                <a16:creationId xmlns:a16="http://schemas.microsoft.com/office/drawing/2014/main" id="{7C61CA57-6518-0D2E-6D04-5917F1E1F893}"/>
              </a:ext>
            </a:extLst>
          </p:cNvPr>
          <p:cNvSpPr/>
          <p:nvPr/>
        </p:nvSpPr>
        <p:spPr>
          <a:xfrm>
            <a:off x="11319445" y="1471041"/>
            <a:ext cx="320280" cy="322018"/>
          </a:xfrm>
          <a:prstGeom prst="ellipse">
            <a:avLst/>
          </a:prstGeom>
          <a:solidFill>
            <a:srgbClr val="2A65AF"/>
          </a:solidFill>
          <a:ln>
            <a:solidFill>
              <a:srgbClr val="2A65AF"/>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it-IT"/>
          </a:p>
        </p:txBody>
      </p:sp>
      <p:sp>
        <p:nvSpPr>
          <p:cNvPr id="59" name="Ovale 58">
            <a:extLst>
              <a:ext uri="{FF2B5EF4-FFF2-40B4-BE49-F238E27FC236}">
                <a16:creationId xmlns:a16="http://schemas.microsoft.com/office/drawing/2014/main" id="{40E69939-859D-4140-84A2-FE9A0EC24567}"/>
              </a:ext>
            </a:extLst>
          </p:cNvPr>
          <p:cNvSpPr/>
          <p:nvPr/>
        </p:nvSpPr>
        <p:spPr>
          <a:xfrm>
            <a:off x="10992970" y="3685412"/>
            <a:ext cx="320280" cy="322018"/>
          </a:xfrm>
          <a:prstGeom prst="ellipse">
            <a:avLst/>
          </a:prstGeom>
          <a:solidFill>
            <a:srgbClr val="2A65AF"/>
          </a:solidFill>
          <a:ln>
            <a:solidFill>
              <a:srgbClr val="2A65AF"/>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it-IT"/>
          </a:p>
        </p:txBody>
      </p:sp>
      <p:sp>
        <p:nvSpPr>
          <p:cNvPr id="60" name="Ovale 59">
            <a:extLst>
              <a:ext uri="{FF2B5EF4-FFF2-40B4-BE49-F238E27FC236}">
                <a16:creationId xmlns:a16="http://schemas.microsoft.com/office/drawing/2014/main" id="{D41936DE-8D46-B6E8-CE99-80E4C8213B31}"/>
              </a:ext>
            </a:extLst>
          </p:cNvPr>
          <p:cNvSpPr/>
          <p:nvPr/>
        </p:nvSpPr>
        <p:spPr>
          <a:xfrm>
            <a:off x="10265004" y="2317076"/>
            <a:ext cx="320280" cy="322018"/>
          </a:xfrm>
          <a:prstGeom prst="ellipse">
            <a:avLst/>
          </a:prstGeom>
          <a:solidFill>
            <a:srgbClr val="2A65AF"/>
          </a:solidFill>
          <a:ln>
            <a:solidFill>
              <a:srgbClr val="2A65AF"/>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it-IT"/>
          </a:p>
        </p:txBody>
      </p:sp>
      <p:sp>
        <p:nvSpPr>
          <p:cNvPr id="61" name="Ovale 60">
            <a:extLst>
              <a:ext uri="{FF2B5EF4-FFF2-40B4-BE49-F238E27FC236}">
                <a16:creationId xmlns:a16="http://schemas.microsoft.com/office/drawing/2014/main" id="{76A456EA-113D-DAAE-5F7D-033D48A37187}"/>
              </a:ext>
            </a:extLst>
          </p:cNvPr>
          <p:cNvSpPr/>
          <p:nvPr/>
        </p:nvSpPr>
        <p:spPr>
          <a:xfrm>
            <a:off x="10809060" y="1952286"/>
            <a:ext cx="320280" cy="322018"/>
          </a:xfrm>
          <a:prstGeom prst="ellipse">
            <a:avLst/>
          </a:prstGeom>
          <a:solidFill>
            <a:srgbClr val="2A65AF"/>
          </a:solidFill>
          <a:ln>
            <a:solidFill>
              <a:srgbClr val="2A65AF"/>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it-IT"/>
          </a:p>
        </p:txBody>
      </p:sp>
      <p:sp>
        <p:nvSpPr>
          <p:cNvPr id="62" name="Ovale 61">
            <a:extLst>
              <a:ext uri="{FF2B5EF4-FFF2-40B4-BE49-F238E27FC236}">
                <a16:creationId xmlns:a16="http://schemas.microsoft.com/office/drawing/2014/main" id="{1272C5CC-44D1-EA2B-AF6F-AF5E59D81D52}"/>
              </a:ext>
            </a:extLst>
          </p:cNvPr>
          <p:cNvSpPr/>
          <p:nvPr/>
        </p:nvSpPr>
        <p:spPr>
          <a:xfrm>
            <a:off x="11455456" y="2102253"/>
            <a:ext cx="320280" cy="322018"/>
          </a:xfrm>
          <a:prstGeom prst="ellipse">
            <a:avLst/>
          </a:prstGeom>
          <a:solidFill>
            <a:srgbClr val="2A65AF"/>
          </a:solidFill>
          <a:ln>
            <a:solidFill>
              <a:srgbClr val="2A65AF"/>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it-IT"/>
          </a:p>
        </p:txBody>
      </p:sp>
      <p:sp>
        <p:nvSpPr>
          <p:cNvPr id="63" name="Ovale 62">
            <a:extLst>
              <a:ext uri="{FF2B5EF4-FFF2-40B4-BE49-F238E27FC236}">
                <a16:creationId xmlns:a16="http://schemas.microsoft.com/office/drawing/2014/main" id="{6CC318CE-8EF6-DC40-F4FB-E85BC69F1FBD}"/>
              </a:ext>
            </a:extLst>
          </p:cNvPr>
          <p:cNvSpPr/>
          <p:nvPr/>
        </p:nvSpPr>
        <p:spPr>
          <a:xfrm>
            <a:off x="11146941" y="4235747"/>
            <a:ext cx="320280" cy="322018"/>
          </a:xfrm>
          <a:prstGeom prst="ellipse">
            <a:avLst/>
          </a:prstGeom>
          <a:solidFill>
            <a:srgbClr val="2A65AF"/>
          </a:solidFill>
          <a:ln>
            <a:solidFill>
              <a:srgbClr val="2A65AF"/>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it-IT"/>
          </a:p>
        </p:txBody>
      </p:sp>
      <p:sp>
        <p:nvSpPr>
          <p:cNvPr id="64" name="Ovale 63">
            <a:extLst>
              <a:ext uri="{FF2B5EF4-FFF2-40B4-BE49-F238E27FC236}">
                <a16:creationId xmlns:a16="http://schemas.microsoft.com/office/drawing/2014/main" id="{DD541A4A-3827-D743-AEB9-6DAFED4B156C}"/>
              </a:ext>
            </a:extLst>
          </p:cNvPr>
          <p:cNvSpPr/>
          <p:nvPr/>
        </p:nvSpPr>
        <p:spPr>
          <a:xfrm>
            <a:off x="9976693" y="3794371"/>
            <a:ext cx="320280" cy="322018"/>
          </a:xfrm>
          <a:prstGeom prst="ellipse">
            <a:avLst/>
          </a:prstGeom>
          <a:solidFill>
            <a:srgbClr val="2A65AF"/>
          </a:solidFill>
          <a:ln>
            <a:solidFill>
              <a:srgbClr val="2A65AF"/>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it-IT"/>
          </a:p>
        </p:txBody>
      </p:sp>
      <p:sp>
        <p:nvSpPr>
          <p:cNvPr id="65" name="Ovale 64">
            <a:extLst>
              <a:ext uri="{FF2B5EF4-FFF2-40B4-BE49-F238E27FC236}">
                <a16:creationId xmlns:a16="http://schemas.microsoft.com/office/drawing/2014/main" id="{5177357A-65DF-6768-E751-3937258969B3}"/>
              </a:ext>
            </a:extLst>
          </p:cNvPr>
          <p:cNvSpPr/>
          <p:nvPr/>
        </p:nvSpPr>
        <p:spPr>
          <a:xfrm>
            <a:off x="10662856" y="3327848"/>
            <a:ext cx="320280" cy="322018"/>
          </a:xfrm>
          <a:prstGeom prst="ellipse">
            <a:avLst/>
          </a:prstGeom>
          <a:solidFill>
            <a:srgbClr val="2A65AF"/>
          </a:solidFill>
          <a:ln>
            <a:solidFill>
              <a:srgbClr val="2A65AF"/>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it-IT"/>
          </a:p>
        </p:txBody>
      </p:sp>
      <p:sp>
        <p:nvSpPr>
          <p:cNvPr id="66" name="CasellaDiTesto 65">
            <a:extLst>
              <a:ext uri="{FF2B5EF4-FFF2-40B4-BE49-F238E27FC236}">
                <a16:creationId xmlns:a16="http://schemas.microsoft.com/office/drawing/2014/main" id="{62447815-0DD0-951D-FE0A-F79C0E5C28BB}"/>
              </a:ext>
            </a:extLst>
          </p:cNvPr>
          <p:cNvSpPr txBox="1"/>
          <p:nvPr/>
        </p:nvSpPr>
        <p:spPr>
          <a:xfrm>
            <a:off x="10204915" y="2816680"/>
            <a:ext cx="1439743" cy="461665"/>
          </a:xfrm>
          <a:prstGeom prst="rect">
            <a:avLst/>
          </a:prstGeom>
          <a:noFill/>
        </p:spPr>
        <p:txBody>
          <a:bodyPr wrap="square" rtlCol="0">
            <a:spAutoFit/>
          </a:bodyPr>
          <a:lstStyle/>
          <a:p>
            <a:r>
              <a:rPr lang="it-IT" sz="1200" b="1" dirty="0" err="1">
                <a:latin typeface="Titillium"/>
              </a:rPr>
              <a:t>Other</a:t>
            </a:r>
            <a:r>
              <a:rPr lang="it-IT" sz="1200" b="1" dirty="0">
                <a:latin typeface="Titillium"/>
              </a:rPr>
              <a:t> </a:t>
            </a:r>
            <a:r>
              <a:rPr lang="it-IT" sz="1200" b="1" dirty="0" err="1">
                <a:latin typeface="Titillium"/>
              </a:rPr>
              <a:t>Research</a:t>
            </a:r>
            <a:r>
              <a:rPr lang="it-IT" sz="1200" b="1" dirty="0">
                <a:latin typeface="Titillium"/>
              </a:rPr>
              <a:t> </a:t>
            </a:r>
            <a:r>
              <a:rPr lang="it-IT" sz="1200" b="1" dirty="0" err="1">
                <a:latin typeface="Titillium"/>
              </a:rPr>
              <a:t>Infrastructures</a:t>
            </a:r>
            <a:endParaRPr lang="it-IT" sz="1200" b="1" dirty="0">
              <a:latin typeface="Titillium"/>
            </a:endParaRPr>
          </a:p>
        </p:txBody>
      </p:sp>
      <p:sp>
        <p:nvSpPr>
          <p:cNvPr id="67" name="CasellaDiTesto 66">
            <a:extLst>
              <a:ext uri="{FF2B5EF4-FFF2-40B4-BE49-F238E27FC236}">
                <a16:creationId xmlns:a16="http://schemas.microsoft.com/office/drawing/2014/main" id="{CB049E7F-B011-B06C-C8E3-8500ABBB29B2}"/>
              </a:ext>
            </a:extLst>
          </p:cNvPr>
          <p:cNvSpPr txBox="1"/>
          <p:nvPr/>
        </p:nvSpPr>
        <p:spPr>
          <a:xfrm>
            <a:off x="294303" y="1590726"/>
            <a:ext cx="1439743" cy="307777"/>
          </a:xfrm>
          <a:prstGeom prst="rect">
            <a:avLst/>
          </a:prstGeom>
          <a:noFill/>
        </p:spPr>
        <p:txBody>
          <a:bodyPr wrap="square" rtlCol="0">
            <a:spAutoFit/>
          </a:bodyPr>
          <a:lstStyle/>
          <a:p>
            <a:r>
              <a:rPr lang="it-IT" sz="1400" b="1" dirty="0" err="1">
                <a:latin typeface="Titillium"/>
              </a:rPr>
              <a:t>Potential</a:t>
            </a:r>
            <a:r>
              <a:rPr lang="it-IT" sz="1400" b="1" dirty="0">
                <a:latin typeface="Titillium"/>
              </a:rPr>
              <a:t> Users</a:t>
            </a:r>
          </a:p>
        </p:txBody>
      </p:sp>
      <p:sp>
        <p:nvSpPr>
          <p:cNvPr id="68" name="Ovale 67">
            <a:extLst>
              <a:ext uri="{FF2B5EF4-FFF2-40B4-BE49-F238E27FC236}">
                <a16:creationId xmlns:a16="http://schemas.microsoft.com/office/drawing/2014/main" id="{E92950C0-D706-CAF3-4113-79810331CD99}"/>
              </a:ext>
            </a:extLst>
          </p:cNvPr>
          <p:cNvSpPr/>
          <p:nvPr/>
        </p:nvSpPr>
        <p:spPr>
          <a:xfrm rot="322832">
            <a:off x="1199826" y="3151712"/>
            <a:ext cx="320280" cy="322018"/>
          </a:xfrm>
          <a:prstGeom prst="ellipse">
            <a:avLst/>
          </a:prstGeom>
          <a:solidFill>
            <a:srgbClr val="EC6709"/>
          </a:solidFill>
          <a:ln>
            <a:solidFill>
              <a:srgbClr val="EC6709"/>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it-IT"/>
          </a:p>
        </p:txBody>
      </p:sp>
      <p:sp>
        <p:nvSpPr>
          <p:cNvPr id="69" name="Ovale 68">
            <a:extLst>
              <a:ext uri="{FF2B5EF4-FFF2-40B4-BE49-F238E27FC236}">
                <a16:creationId xmlns:a16="http://schemas.microsoft.com/office/drawing/2014/main" id="{043E146A-B511-55E3-30A0-51D69BD1317C}"/>
              </a:ext>
            </a:extLst>
          </p:cNvPr>
          <p:cNvSpPr/>
          <p:nvPr/>
        </p:nvSpPr>
        <p:spPr>
          <a:xfrm>
            <a:off x="337567" y="2297626"/>
            <a:ext cx="320280" cy="322018"/>
          </a:xfrm>
          <a:prstGeom prst="ellipse">
            <a:avLst/>
          </a:prstGeom>
          <a:solidFill>
            <a:srgbClr val="EC6709"/>
          </a:solidFill>
          <a:ln>
            <a:solidFill>
              <a:srgbClr val="EC6709"/>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it-IT"/>
          </a:p>
        </p:txBody>
      </p:sp>
      <p:sp>
        <p:nvSpPr>
          <p:cNvPr id="70" name="Ovale 69">
            <a:extLst>
              <a:ext uri="{FF2B5EF4-FFF2-40B4-BE49-F238E27FC236}">
                <a16:creationId xmlns:a16="http://schemas.microsoft.com/office/drawing/2014/main" id="{B6B1C840-E00A-828C-D36B-2D1CF29192ED}"/>
              </a:ext>
            </a:extLst>
          </p:cNvPr>
          <p:cNvSpPr/>
          <p:nvPr/>
        </p:nvSpPr>
        <p:spPr>
          <a:xfrm>
            <a:off x="467241" y="1902243"/>
            <a:ext cx="320280" cy="322018"/>
          </a:xfrm>
          <a:prstGeom prst="ellipse">
            <a:avLst/>
          </a:prstGeom>
          <a:solidFill>
            <a:srgbClr val="EC6709"/>
          </a:solidFill>
          <a:ln>
            <a:solidFill>
              <a:srgbClr val="EC6709"/>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it-IT"/>
          </a:p>
        </p:txBody>
      </p:sp>
      <p:sp>
        <p:nvSpPr>
          <p:cNvPr id="71" name="Ovale 70">
            <a:extLst>
              <a:ext uri="{FF2B5EF4-FFF2-40B4-BE49-F238E27FC236}">
                <a16:creationId xmlns:a16="http://schemas.microsoft.com/office/drawing/2014/main" id="{F284A1EB-A1C2-2D7B-75B9-1A7EB6775EE6}"/>
              </a:ext>
            </a:extLst>
          </p:cNvPr>
          <p:cNvSpPr/>
          <p:nvPr/>
        </p:nvSpPr>
        <p:spPr>
          <a:xfrm>
            <a:off x="1048055" y="2031183"/>
            <a:ext cx="320280" cy="322018"/>
          </a:xfrm>
          <a:prstGeom prst="ellipse">
            <a:avLst/>
          </a:prstGeom>
          <a:solidFill>
            <a:srgbClr val="EC6709"/>
          </a:solidFill>
          <a:ln>
            <a:solidFill>
              <a:srgbClr val="EC6709"/>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it-IT"/>
          </a:p>
        </p:txBody>
      </p:sp>
      <p:sp>
        <p:nvSpPr>
          <p:cNvPr id="72" name="Ovale 71">
            <a:extLst>
              <a:ext uri="{FF2B5EF4-FFF2-40B4-BE49-F238E27FC236}">
                <a16:creationId xmlns:a16="http://schemas.microsoft.com/office/drawing/2014/main" id="{6616F791-52B5-0E96-82FA-437CB0186B72}"/>
              </a:ext>
            </a:extLst>
          </p:cNvPr>
          <p:cNvSpPr/>
          <p:nvPr/>
        </p:nvSpPr>
        <p:spPr>
          <a:xfrm>
            <a:off x="1277504" y="2573578"/>
            <a:ext cx="320280" cy="322018"/>
          </a:xfrm>
          <a:prstGeom prst="ellipse">
            <a:avLst/>
          </a:prstGeom>
          <a:solidFill>
            <a:srgbClr val="EC6709"/>
          </a:solidFill>
          <a:ln>
            <a:solidFill>
              <a:srgbClr val="EC6709"/>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it-IT"/>
          </a:p>
        </p:txBody>
      </p:sp>
      <p:sp>
        <p:nvSpPr>
          <p:cNvPr id="73" name="Ovale 72">
            <a:extLst>
              <a:ext uri="{FF2B5EF4-FFF2-40B4-BE49-F238E27FC236}">
                <a16:creationId xmlns:a16="http://schemas.microsoft.com/office/drawing/2014/main" id="{D01FB269-4089-DF60-4925-ADD8DB836EA2}"/>
              </a:ext>
            </a:extLst>
          </p:cNvPr>
          <p:cNvSpPr/>
          <p:nvPr/>
        </p:nvSpPr>
        <p:spPr>
          <a:xfrm>
            <a:off x="627381" y="1217744"/>
            <a:ext cx="320280" cy="322018"/>
          </a:xfrm>
          <a:prstGeom prst="ellipse">
            <a:avLst/>
          </a:prstGeom>
          <a:solidFill>
            <a:srgbClr val="EC6709"/>
          </a:solidFill>
          <a:ln>
            <a:solidFill>
              <a:srgbClr val="EC6709"/>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it-IT"/>
          </a:p>
        </p:txBody>
      </p:sp>
      <p:sp>
        <p:nvSpPr>
          <p:cNvPr id="74" name="Ovale 73">
            <a:extLst>
              <a:ext uri="{FF2B5EF4-FFF2-40B4-BE49-F238E27FC236}">
                <a16:creationId xmlns:a16="http://schemas.microsoft.com/office/drawing/2014/main" id="{DED8EC01-079A-337B-2617-6FB268F7D7AE}"/>
              </a:ext>
            </a:extLst>
          </p:cNvPr>
          <p:cNvSpPr/>
          <p:nvPr/>
        </p:nvSpPr>
        <p:spPr>
          <a:xfrm>
            <a:off x="1168797" y="1280400"/>
            <a:ext cx="320280" cy="322018"/>
          </a:xfrm>
          <a:prstGeom prst="ellipse">
            <a:avLst/>
          </a:prstGeom>
          <a:solidFill>
            <a:srgbClr val="EC6709"/>
          </a:solidFill>
          <a:ln>
            <a:solidFill>
              <a:srgbClr val="EC6709"/>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it-IT" dirty="0"/>
          </a:p>
        </p:txBody>
      </p:sp>
      <p:sp>
        <p:nvSpPr>
          <p:cNvPr id="75" name="Ovale 74">
            <a:extLst>
              <a:ext uri="{FF2B5EF4-FFF2-40B4-BE49-F238E27FC236}">
                <a16:creationId xmlns:a16="http://schemas.microsoft.com/office/drawing/2014/main" id="{4F1A7C80-739D-2077-5A79-956AD03D7DAB}"/>
              </a:ext>
            </a:extLst>
          </p:cNvPr>
          <p:cNvSpPr/>
          <p:nvPr/>
        </p:nvSpPr>
        <p:spPr>
          <a:xfrm>
            <a:off x="242759" y="2942393"/>
            <a:ext cx="320280" cy="322018"/>
          </a:xfrm>
          <a:prstGeom prst="ellipse">
            <a:avLst/>
          </a:prstGeom>
          <a:solidFill>
            <a:srgbClr val="EC6709"/>
          </a:solidFill>
          <a:ln>
            <a:solidFill>
              <a:srgbClr val="EC6709"/>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it-IT"/>
          </a:p>
        </p:txBody>
      </p:sp>
      <p:grpSp>
        <p:nvGrpSpPr>
          <p:cNvPr id="76" name="Gruppo 75">
            <a:extLst>
              <a:ext uri="{FF2B5EF4-FFF2-40B4-BE49-F238E27FC236}">
                <a16:creationId xmlns:a16="http://schemas.microsoft.com/office/drawing/2014/main" id="{5D4A2484-0B63-C89A-998C-4512FF568DCF}"/>
              </a:ext>
            </a:extLst>
          </p:cNvPr>
          <p:cNvGrpSpPr/>
          <p:nvPr/>
        </p:nvGrpSpPr>
        <p:grpSpPr>
          <a:xfrm>
            <a:off x="8320693" y="1925205"/>
            <a:ext cx="793313" cy="648989"/>
            <a:chOff x="1558031" y="2958531"/>
            <a:chExt cx="1035995" cy="1035995"/>
          </a:xfrm>
        </p:grpSpPr>
        <p:sp>
          <p:nvSpPr>
            <p:cNvPr id="77" name="Ovale 76">
              <a:extLst>
                <a:ext uri="{FF2B5EF4-FFF2-40B4-BE49-F238E27FC236}">
                  <a16:creationId xmlns:a16="http://schemas.microsoft.com/office/drawing/2014/main" id="{F99E55F0-D477-2ACC-13A7-76CD2AD67AD2}"/>
                </a:ext>
              </a:extLst>
            </p:cNvPr>
            <p:cNvSpPr/>
            <p:nvPr/>
          </p:nvSpPr>
          <p:spPr>
            <a:xfrm>
              <a:off x="1558031" y="2958531"/>
              <a:ext cx="1035995" cy="1035995"/>
            </a:xfrm>
            <a:prstGeom prst="ellipse">
              <a:avLst/>
            </a:prstGeom>
            <a:solidFill>
              <a:schemeClr val="bg1">
                <a:lumMod val="6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it-IT"/>
            </a:p>
          </p:txBody>
        </p:sp>
        <p:sp>
          <p:nvSpPr>
            <p:cNvPr id="78" name="Ovale 4">
              <a:extLst>
                <a:ext uri="{FF2B5EF4-FFF2-40B4-BE49-F238E27FC236}">
                  <a16:creationId xmlns:a16="http://schemas.microsoft.com/office/drawing/2014/main" id="{16507812-1EB7-EC78-6443-11A03A233B7F}"/>
                </a:ext>
              </a:extLst>
            </p:cNvPr>
            <p:cNvSpPr txBox="1"/>
            <p:nvPr/>
          </p:nvSpPr>
          <p:spPr>
            <a:xfrm>
              <a:off x="1709749" y="3110249"/>
              <a:ext cx="732559" cy="7325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it-IT" sz="900" b="1" kern="1200" dirty="0" err="1"/>
                <a:t>Governing</a:t>
              </a:r>
              <a:endParaRPr lang="it-IT" sz="900" b="1" kern="1200" dirty="0"/>
            </a:p>
            <a:p>
              <a:pPr marL="0" lvl="0" indent="0" algn="ctr" defTabSz="400050">
                <a:lnSpc>
                  <a:spcPct val="90000"/>
                </a:lnSpc>
                <a:spcBef>
                  <a:spcPct val="0"/>
                </a:spcBef>
                <a:spcAft>
                  <a:spcPct val="35000"/>
                </a:spcAft>
                <a:buNone/>
              </a:pPr>
              <a:r>
                <a:rPr lang="it-IT" sz="900" b="1" dirty="0"/>
                <a:t>Board</a:t>
              </a:r>
              <a:endParaRPr lang="it-IT" sz="900" b="1" kern="1200" dirty="0"/>
            </a:p>
          </p:txBody>
        </p:sp>
      </p:grpSp>
      <p:grpSp>
        <p:nvGrpSpPr>
          <p:cNvPr id="79" name="Gruppo 78">
            <a:extLst>
              <a:ext uri="{FF2B5EF4-FFF2-40B4-BE49-F238E27FC236}">
                <a16:creationId xmlns:a16="http://schemas.microsoft.com/office/drawing/2014/main" id="{7DF342BA-5725-B4FD-D5C8-17F54C2410CB}"/>
              </a:ext>
            </a:extLst>
          </p:cNvPr>
          <p:cNvGrpSpPr/>
          <p:nvPr/>
        </p:nvGrpSpPr>
        <p:grpSpPr>
          <a:xfrm>
            <a:off x="7597451" y="1641121"/>
            <a:ext cx="745298" cy="648989"/>
            <a:chOff x="1558031" y="2958531"/>
            <a:chExt cx="1035995" cy="1035995"/>
          </a:xfrm>
        </p:grpSpPr>
        <p:sp>
          <p:nvSpPr>
            <p:cNvPr id="80" name="Ovale 79">
              <a:extLst>
                <a:ext uri="{FF2B5EF4-FFF2-40B4-BE49-F238E27FC236}">
                  <a16:creationId xmlns:a16="http://schemas.microsoft.com/office/drawing/2014/main" id="{7E791788-0E5A-BC42-6E9C-5AF89D8519D8}"/>
                </a:ext>
              </a:extLst>
            </p:cNvPr>
            <p:cNvSpPr/>
            <p:nvPr/>
          </p:nvSpPr>
          <p:spPr>
            <a:xfrm>
              <a:off x="1558031" y="2958531"/>
              <a:ext cx="1035995" cy="1035995"/>
            </a:xfrm>
            <a:prstGeom prst="ellipse">
              <a:avLst/>
            </a:prstGeom>
            <a:solidFill>
              <a:schemeClr val="bg1">
                <a:lumMod val="6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it-IT" sz="1600"/>
            </a:p>
          </p:txBody>
        </p:sp>
        <p:sp>
          <p:nvSpPr>
            <p:cNvPr id="81" name="Ovale 4">
              <a:extLst>
                <a:ext uri="{FF2B5EF4-FFF2-40B4-BE49-F238E27FC236}">
                  <a16:creationId xmlns:a16="http://schemas.microsoft.com/office/drawing/2014/main" id="{A1E87AB4-A12D-7FBA-34D9-64560C58D6AB}"/>
                </a:ext>
              </a:extLst>
            </p:cNvPr>
            <p:cNvSpPr txBox="1"/>
            <p:nvPr/>
          </p:nvSpPr>
          <p:spPr>
            <a:xfrm>
              <a:off x="1709749" y="3110249"/>
              <a:ext cx="732559" cy="7325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it-IT" sz="800" kern="1200" dirty="0"/>
                <a:t>Scientific </a:t>
              </a:r>
            </a:p>
            <a:p>
              <a:pPr marL="0" lvl="0" indent="0" algn="ctr" defTabSz="400050">
                <a:lnSpc>
                  <a:spcPct val="90000"/>
                </a:lnSpc>
                <a:spcBef>
                  <a:spcPct val="0"/>
                </a:spcBef>
                <a:spcAft>
                  <a:spcPct val="35000"/>
                </a:spcAft>
                <a:buNone/>
              </a:pPr>
              <a:r>
                <a:rPr lang="it-IT" sz="800" dirty="0" err="1"/>
                <a:t>Advisory</a:t>
              </a:r>
              <a:endParaRPr lang="it-IT" sz="800" dirty="0"/>
            </a:p>
            <a:p>
              <a:pPr marL="0" lvl="0" indent="0" algn="ctr" defTabSz="400050">
                <a:lnSpc>
                  <a:spcPct val="90000"/>
                </a:lnSpc>
                <a:spcBef>
                  <a:spcPct val="0"/>
                </a:spcBef>
                <a:spcAft>
                  <a:spcPct val="35000"/>
                </a:spcAft>
                <a:buNone/>
              </a:pPr>
              <a:r>
                <a:rPr lang="it-IT" sz="800" kern="1200" dirty="0"/>
                <a:t>Board</a:t>
              </a:r>
            </a:p>
          </p:txBody>
        </p:sp>
      </p:grpSp>
      <p:grpSp>
        <p:nvGrpSpPr>
          <p:cNvPr id="82" name="Gruppo 81">
            <a:extLst>
              <a:ext uri="{FF2B5EF4-FFF2-40B4-BE49-F238E27FC236}">
                <a16:creationId xmlns:a16="http://schemas.microsoft.com/office/drawing/2014/main" id="{E4E96FF9-BAE6-BBA7-EB64-AD08748A111D}"/>
              </a:ext>
            </a:extLst>
          </p:cNvPr>
          <p:cNvGrpSpPr/>
          <p:nvPr/>
        </p:nvGrpSpPr>
        <p:grpSpPr>
          <a:xfrm>
            <a:off x="8364108" y="1260148"/>
            <a:ext cx="734327" cy="620188"/>
            <a:chOff x="1558031" y="2958531"/>
            <a:chExt cx="1035995" cy="1035995"/>
          </a:xfrm>
        </p:grpSpPr>
        <p:sp>
          <p:nvSpPr>
            <p:cNvPr id="83" name="Ovale 82">
              <a:extLst>
                <a:ext uri="{FF2B5EF4-FFF2-40B4-BE49-F238E27FC236}">
                  <a16:creationId xmlns:a16="http://schemas.microsoft.com/office/drawing/2014/main" id="{A5A177A0-9061-E2FC-001F-2F697AB86103}"/>
                </a:ext>
              </a:extLst>
            </p:cNvPr>
            <p:cNvSpPr/>
            <p:nvPr/>
          </p:nvSpPr>
          <p:spPr>
            <a:xfrm>
              <a:off x="1558031" y="2958531"/>
              <a:ext cx="1035995" cy="1035995"/>
            </a:xfrm>
            <a:prstGeom prst="ellipse">
              <a:avLst/>
            </a:prstGeom>
            <a:solidFill>
              <a:schemeClr val="bg1">
                <a:lumMod val="6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it-IT" sz="700" b="1"/>
            </a:p>
          </p:txBody>
        </p:sp>
        <p:sp>
          <p:nvSpPr>
            <p:cNvPr id="84" name="Ovale 4">
              <a:extLst>
                <a:ext uri="{FF2B5EF4-FFF2-40B4-BE49-F238E27FC236}">
                  <a16:creationId xmlns:a16="http://schemas.microsoft.com/office/drawing/2014/main" id="{147BBB21-0A05-A8BD-8021-C9CB4DCC3FD3}"/>
                </a:ext>
              </a:extLst>
            </p:cNvPr>
            <p:cNvSpPr txBox="1"/>
            <p:nvPr/>
          </p:nvSpPr>
          <p:spPr>
            <a:xfrm>
              <a:off x="1709749" y="3110249"/>
              <a:ext cx="732559" cy="7325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it-IT" sz="700" b="1" kern="1200" dirty="0"/>
                <a:t>Strategic </a:t>
              </a:r>
            </a:p>
            <a:p>
              <a:pPr marL="0" lvl="0" indent="0" algn="ctr" defTabSz="400050">
                <a:lnSpc>
                  <a:spcPct val="90000"/>
                </a:lnSpc>
                <a:spcBef>
                  <a:spcPct val="0"/>
                </a:spcBef>
                <a:spcAft>
                  <a:spcPct val="35000"/>
                </a:spcAft>
                <a:buNone/>
              </a:pPr>
              <a:r>
                <a:rPr lang="it-IT" sz="700" b="1" dirty="0"/>
                <a:t>Management Committee</a:t>
              </a:r>
              <a:endParaRPr lang="it-IT" sz="700" b="1" kern="1200" dirty="0"/>
            </a:p>
          </p:txBody>
        </p:sp>
      </p:grpSp>
      <p:grpSp>
        <p:nvGrpSpPr>
          <p:cNvPr id="85" name="Gruppo 84">
            <a:extLst>
              <a:ext uri="{FF2B5EF4-FFF2-40B4-BE49-F238E27FC236}">
                <a16:creationId xmlns:a16="http://schemas.microsoft.com/office/drawing/2014/main" id="{0190D4F3-30D0-FE6D-5EF3-08627B90D24D}"/>
              </a:ext>
            </a:extLst>
          </p:cNvPr>
          <p:cNvGrpSpPr/>
          <p:nvPr/>
        </p:nvGrpSpPr>
        <p:grpSpPr>
          <a:xfrm>
            <a:off x="8522981" y="3296970"/>
            <a:ext cx="783619" cy="745416"/>
            <a:chOff x="1558031" y="2958531"/>
            <a:chExt cx="1035995" cy="1035995"/>
          </a:xfrm>
        </p:grpSpPr>
        <p:sp>
          <p:nvSpPr>
            <p:cNvPr id="86" name="Ovale 85">
              <a:extLst>
                <a:ext uri="{FF2B5EF4-FFF2-40B4-BE49-F238E27FC236}">
                  <a16:creationId xmlns:a16="http://schemas.microsoft.com/office/drawing/2014/main" id="{73C70E39-DAED-5EF5-B89A-487FA26C7AE6}"/>
                </a:ext>
              </a:extLst>
            </p:cNvPr>
            <p:cNvSpPr/>
            <p:nvPr/>
          </p:nvSpPr>
          <p:spPr>
            <a:xfrm>
              <a:off x="1558031" y="2958531"/>
              <a:ext cx="1035995" cy="1035995"/>
            </a:xfrm>
            <a:prstGeom prst="ellipse">
              <a:avLst/>
            </a:prstGeom>
            <a:solidFill>
              <a:schemeClr val="bg1">
                <a:lumMod val="6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it-IT"/>
            </a:p>
          </p:txBody>
        </p:sp>
        <p:sp>
          <p:nvSpPr>
            <p:cNvPr id="87" name="Ovale 4">
              <a:extLst>
                <a:ext uri="{FF2B5EF4-FFF2-40B4-BE49-F238E27FC236}">
                  <a16:creationId xmlns:a16="http://schemas.microsoft.com/office/drawing/2014/main" id="{14FBAA73-CC64-AB08-238E-119816C17427}"/>
                </a:ext>
              </a:extLst>
            </p:cNvPr>
            <p:cNvSpPr txBox="1"/>
            <p:nvPr/>
          </p:nvSpPr>
          <p:spPr>
            <a:xfrm>
              <a:off x="1709749" y="3110249"/>
              <a:ext cx="732559" cy="7325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it-IT" sz="800" kern="1200" dirty="0"/>
                <a:t>Stakeholders </a:t>
              </a:r>
            </a:p>
            <a:p>
              <a:pPr marL="0" lvl="0" indent="0" algn="ctr" defTabSz="400050">
                <a:lnSpc>
                  <a:spcPct val="90000"/>
                </a:lnSpc>
                <a:spcBef>
                  <a:spcPct val="0"/>
                </a:spcBef>
                <a:spcAft>
                  <a:spcPct val="35000"/>
                </a:spcAft>
                <a:buNone/>
              </a:pPr>
              <a:r>
                <a:rPr lang="it-IT" sz="900" dirty="0" err="1"/>
                <a:t>Advisory</a:t>
              </a:r>
              <a:endParaRPr lang="it-IT" sz="900" dirty="0"/>
            </a:p>
            <a:p>
              <a:pPr marL="0" lvl="0" indent="0" algn="ctr" defTabSz="400050">
                <a:lnSpc>
                  <a:spcPct val="90000"/>
                </a:lnSpc>
                <a:spcBef>
                  <a:spcPct val="0"/>
                </a:spcBef>
                <a:spcAft>
                  <a:spcPct val="35000"/>
                </a:spcAft>
                <a:buNone/>
              </a:pPr>
              <a:r>
                <a:rPr lang="it-IT" sz="900" kern="1200" dirty="0"/>
                <a:t>Board</a:t>
              </a:r>
            </a:p>
          </p:txBody>
        </p:sp>
      </p:grpSp>
      <p:grpSp>
        <p:nvGrpSpPr>
          <p:cNvPr id="88" name="Gruppo 87">
            <a:extLst>
              <a:ext uri="{FF2B5EF4-FFF2-40B4-BE49-F238E27FC236}">
                <a16:creationId xmlns:a16="http://schemas.microsoft.com/office/drawing/2014/main" id="{3B68FEB6-4C50-0D87-AC50-467B26170D64}"/>
              </a:ext>
            </a:extLst>
          </p:cNvPr>
          <p:cNvGrpSpPr/>
          <p:nvPr/>
        </p:nvGrpSpPr>
        <p:grpSpPr>
          <a:xfrm>
            <a:off x="6967188" y="1139201"/>
            <a:ext cx="734327" cy="610788"/>
            <a:chOff x="1558031" y="2958531"/>
            <a:chExt cx="1035995" cy="1035995"/>
          </a:xfrm>
        </p:grpSpPr>
        <p:sp>
          <p:nvSpPr>
            <p:cNvPr id="89" name="Ovale 88">
              <a:extLst>
                <a:ext uri="{FF2B5EF4-FFF2-40B4-BE49-F238E27FC236}">
                  <a16:creationId xmlns:a16="http://schemas.microsoft.com/office/drawing/2014/main" id="{6293514F-CDF2-7C5B-2591-BC69CAFF7929}"/>
                </a:ext>
              </a:extLst>
            </p:cNvPr>
            <p:cNvSpPr/>
            <p:nvPr/>
          </p:nvSpPr>
          <p:spPr>
            <a:xfrm>
              <a:off x="1558031" y="2958531"/>
              <a:ext cx="1035995" cy="1035995"/>
            </a:xfrm>
            <a:prstGeom prst="ellipse">
              <a:avLst/>
            </a:prstGeom>
            <a:solidFill>
              <a:schemeClr val="bg1">
                <a:lumMod val="6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it-IT" sz="1600" b="1"/>
            </a:p>
          </p:txBody>
        </p:sp>
        <p:sp>
          <p:nvSpPr>
            <p:cNvPr id="90" name="Ovale 4">
              <a:extLst>
                <a:ext uri="{FF2B5EF4-FFF2-40B4-BE49-F238E27FC236}">
                  <a16:creationId xmlns:a16="http://schemas.microsoft.com/office/drawing/2014/main" id="{E1A52A23-5AB8-C418-8E73-89D171756D73}"/>
                </a:ext>
              </a:extLst>
            </p:cNvPr>
            <p:cNvSpPr txBox="1"/>
            <p:nvPr/>
          </p:nvSpPr>
          <p:spPr>
            <a:xfrm>
              <a:off x="1709749" y="3110249"/>
              <a:ext cx="732559" cy="7325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it-IT" sz="800" b="1" kern="1200" dirty="0"/>
                <a:t>FOSSR Ethics </a:t>
              </a:r>
            </a:p>
            <a:p>
              <a:pPr marL="0" lvl="0" indent="0" algn="ctr" defTabSz="400050">
                <a:lnSpc>
                  <a:spcPct val="90000"/>
                </a:lnSpc>
                <a:spcBef>
                  <a:spcPct val="0"/>
                </a:spcBef>
                <a:spcAft>
                  <a:spcPct val="35000"/>
                </a:spcAft>
                <a:buNone/>
              </a:pPr>
              <a:r>
                <a:rPr lang="it-IT" sz="800" b="1" dirty="0"/>
                <a:t>Committee</a:t>
              </a:r>
              <a:endParaRPr lang="it-IT" sz="800" b="1" kern="1200" dirty="0"/>
            </a:p>
          </p:txBody>
        </p:sp>
      </p:grpSp>
      <p:grpSp>
        <p:nvGrpSpPr>
          <p:cNvPr id="91" name="Gruppo 90">
            <a:extLst>
              <a:ext uri="{FF2B5EF4-FFF2-40B4-BE49-F238E27FC236}">
                <a16:creationId xmlns:a16="http://schemas.microsoft.com/office/drawing/2014/main" id="{88164162-44A0-CE57-4FFB-FC9D7ABBD6AA}"/>
              </a:ext>
            </a:extLst>
          </p:cNvPr>
          <p:cNvGrpSpPr/>
          <p:nvPr/>
        </p:nvGrpSpPr>
        <p:grpSpPr>
          <a:xfrm>
            <a:off x="9083020" y="1834188"/>
            <a:ext cx="681985" cy="553887"/>
            <a:chOff x="1558031" y="2958531"/>
            <a:chExt cx="1035995" cy="1035995"/>
          </a:xfrm>
        </p:grpSpPr>
        <p:sp>
          <p:nvSpPr>
            <p:cNvPr id="92" name="Ovale 91">
              <a:extLst>
                <a:ext uri="{FF2B5EF4-FFF2-40B4-BE49-F238E27FC236}">
                  <a16:creationId xmlns:a16="http://schemas.microsoft.com/office/drawing/2014/main" id="{303127F1-002B-AC92-A672-2B644EA43EF5}"/>
                </a:ext>
              </a:extLst>
            </p:cNvPr>
            <p:cNvSpPr/>
            <p:nvPr/>
          </p:nvSpPr>
          <p:spPr>
            <a:xfrm>
              <a:off x="1558031" y="2958531"/>
              <a:ext cx="1035995" cy="1035995"/>
            </a:xfrm>
            <a:prstGeom prst="ellipse">
              <a:avLst/>
            </a:prstGeom>
            <a:solidFill>
              <a:schemeClr val="bg1">
                <a:lumMod val="6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it-IT"/>
            </a:p>
          </p:txBody>
        </p:sp>
        <p:sp>
          <p:nvSpPr>
            <p:cNvPr id="93" name="Ovale 4">
              <a:extLst>
                <a:ext uri="{FF2B5EF4-FFF2-40B4-BE49-F238E27FC236}">
                  <a16:creationId xmlns:a16="http://schemas.microsoft.com/office/drawing/2014/main" id="{1AB768C1-214D-53C5-ADBC-B4A82C5E4A50}"/>
                </a:ext>
              </a:extLst>
            </p:cNvPr>
            <p:cNvSpPr txBox="1"/>
            <p:nvPr/>
          </p:nvSpPr>
          <p:spPr>
            <a:xfrm>
              <a:off x="1775157" y="3089041"/>
              <a:ext cx="732559" cy="7325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it-IT" sz="800" b="1" kern="1200" dirty="0"/>
                <a:t>Scientific </a:t>
              </a:r>
            </a:p>
            <a:p>
              <a:pPr marL="0" lvl="0" indent="0" algn="ctr" defTabSz="400050">
                <a:lnSpc>
                  <a:spcPct val="90000"/>
                </a:lnSpc>
                <a:spcBef>
                  <a:spcPct val="0"/>
                </a:spcBef>
                <a:spcAft>
                  <a:spcPct val="35000"/>
                </a:spcAft>
                <a:buNone/>
              </a:pPr>
              <a:r>
                <a:rPr lang="it-IT" sz="600" b="1" dirty="0"/>
                <a:t>Coordinator</a:t>
              </a:r>
              <a:endParaRPr lang="it-IT" sz="600" b="1" kern="1200" dirty="0"/>
            </a:p>
          </p:txBody>
        </p:sp>
      </p:grpSp>
      <p:grpSp>
        <p:nvGrpSpPr>
          <p:cNvPr id="94" name="Gruppo 93">
            <a:extLst>
              <a:ext uri="{FF2B5EF4-FFF2-40B4-BE49-F238E27FC236}">
                <a16:creationId xmlns:a16="http://schemas.microsoft.com/office/drawing/2014/main" id="{DE4F1D29-EA8F-014C-C689-B94A365EDBC5}"/>
              </a:ext>
            </a:extLst>
          </p:cNvPr>
          <p:cNvGrpSpPr/>
          <p:nvPr/>
        </p:nvGrpSpPr>
        <p:grpSpPr>
          <a:xfrm>
            <a:off x="8403018" y="2677715"/>
            <a:ext cx="757585" cy="510092"/>
            <a:chOff x="1558031" y="2958531"/>
            <a:chExt cx="1035995" cy="1035995"/>
          </a:xfrm>
        </p:grpSpPr>
        <p:sp>
          <p:nvSpPr>
            <p:cNvPr id="95" name="Ovale 94">
              <a:extLst>
                <a:ext uri="{FF2B5EF4-FFF2-40B4-BE49-F238E27FC236}">
                  <a16:creationId xmlns:a16="http://schemas.microsoft.com/office/drawing/2014/main" id="{0A42BA3C-3377-7C3A-10FC-7E34703EA11B}"/>
                </a:ext>
              </a:extLst>
            </p:cNvPr>
            <p:cNvSpPr/>
            <p:nvPr/>
          </p:nvSpPr>
          <p:spPr>
            <a:xfrm>
              <a:off x="1558031" y="2958531"/>
              <a:ext cx="1035995" cy="1035995"/>
            </a:xfrm>
            <a:prstGeom prst="ellipse">
              <a:avLst/>
            </a:prstGeom>
            <a:solidFill>
              <a:schemeClr val="bg1">
                <a:lumMod val="6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it-IT" sz="700" b="1" dirty="0"/>
            </a:p>
          </p:txBody>
        </p:sp>
        <p:sp>
          <p:nvSpPr>
            <p:cNvPr id="96" name="Ovale 4">
              <a:extLst>
                <a:ext uri="{FF2B5EF4-FFF2-40B4-BE49-F238E27FC236}">
                  <a16:creationId xmlns:a16="http://schemas.microsoft.com/office/drawing/2014/main" id="{B7CD94AA-83C1-991D-F0B5-6FD942A3187E}"/>
                </a:ext>
              </a:extLst>
            </p:cNvPr>
            <p:cNvSpPr txBox="1"/>
            <p:nvPr/>
          </p:nvSpPr>
          <p:spPr>
            <a:xfrm>
              <a:off x="1677852" y="3229029"/>
              <a:ext cx="732558" cy="7325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it-IT" sz="700" b="1" kern="1200" dirty="0" err="1"/>
                <a:t>Infrastructure</a:t>
              </a:r>
              <a:r>
                <a:rPr lang="it-IT" sz="700" b="1" kern="1200" dirty="0"/>
                <a:t> </a:t>
              </a:r>
            </a:p>
            <a:p>
              <a:pPr marL="0" lvl="0" indent="0" algn="ctr" defTabSz="400050">
                <a:lnSpc>
                  <a:spcPct val="90000"/>
                </a:lnSpc>
                <a:spcBef>
                  <a:spcPct val="0"/>
                </a:spcBef>
                <a:spcAft>
                  <a:spcPct val="35000"/>
                </a:spcAft>
                <a:buNone/>
              </a:pPr>
              <a:r>
                <a:rPr lang="it-IT" sz="700" b="1" dirty="0"/>
                <a:t>Manager</a:t>
              </a:r>
              <a:endParaRPr lang="it-IT" sz="700" b="1" kern="1200" dirty="0"/>
            </a:p>
          </p:txBody>
        </p:sp>
      </p:grpSp>
      <p:grpSp>
        <p:nvGrpSpPr>
          <p:cNvPr id="97" name="Gruppo 96">
            <a:extLst>
              <a:ext uri="{FF2B5EF4-FFF2-40B4-BE49-F238E27FC236}">
                <a16:creationId xmlns:a16="http://schemas.microsoft.com/office/drawing/2014/main" id="{325936C9-E608-431B-D557-0037D04D02C0}"/>
              </a:ext>
            </a:extLst>
          </p:cNvPr>
          <p:cNvGrpSpPr/>
          <p:nvPr/>
        </p:nvGrpSpPr>
        <p:grpSpPr>
          <a:xfrm>
            <a:off x="7865333" y="2388843"/>
            <a:ext cx="533616" cy="510092"/>
            <a:chOff x="1501270" y="2981520"/>
            <a:chExt cx="1035995" cy="1035995"/>
          </a:xfrm>
        </p:grpSpPr>
        <p:sp>
          <p:nvSpPr>
            <p:cNvPr id="98" name="Ovale 97">
              <a:extLst>
                <a:ext uri="{FF2B5EF4-FFF2-40B4-BE49-F238E27FC236}">
                  <a16:creationId xmlns:a16="http://schemas.microsoft.com/office/drawing/2014/main" id="{517F6D63-A427-65B1-550E-9313DFD3CE59}"/>
                </a:ext>
              </a:extLst>
            </p:cNvPr>
            <p:cNvSpPr/>
            <p:nvPr/>
          </p:nvSpPr>
          <p:spPr>
            <a:xfrm>
              <a:off x="1501270" y="2981520"/>
              <a:ext cx="1035995" cy="1035995"/>
            </a:xfrm>
            <a:prstGeom prst="ellipse">
              <a:avLst/>
            </a:prstGeom>
            <a:solidFill>
              <a:schemeClr val="bg1">
                <a:lumMod val="6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it-IT"/>
            </a:p>
          </p:txBody>
        </p:sp>
        <p:sp>
          <p:nvSpPr>
            <p:cNvPr id="99" name="Ovale 4">
              <a:extLst>
                <a:ext uri="{FF2B5EF4-FFF2-40B4-BE49-F238E27FC236}">
                  <a16:creationId xmlns:a16="http://schemas.microsoft.com/office/drawing/2014/main" id="{D350A854-F855-0061-DED0-20026CD64297}"/>
                </a:ext>
              </a:extLst>
            </p:cNvPr>
            <p:cNvSpPr txBox="1"/>
            <p:nvPr/>
          </p:nvSpPr>
          <p:spPr>
            <a:xfrm>
              <a:off x="1709749" y="3110249"/>
              <a:ext cx="732559" cy="7325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it-IT" sz="500" kern="1200" dirty="0"/>
                <a:t>Management Support Team (</a:t>
              </a:r>
              <a:r>
                <a:rPr lang="it-IT" sz="500" kern="1200" dirty="0" err="1"/>
                <a:t>Secretariat</a:t>
              </a:r>
              <a:r>
                <a:rPr lang="it-IT" sz="500" kern="1200" dirty="0"/>
                <a:t>)</a:t>
              </a:r>
            </a:p>
          </p:txBody>
        </p:sp>
      </p:grpSp>
      <p:grpSp>
        <p:nvGrpSpPr>
          <p:cNvPr id="100" name="Gruppo 99">
            <a:extLst>
              <a:ext uri="{FF2B5EF4-FFF2-40B4-BE49-F238E27FC236}">
                <a16:creationId xmlns:a16="http://schemas.microsoft.com/office/drawing/2014/main" id="{0690A0AE-1239-6C36-732B-5215F9991DCE}"/>
              </a:ext>
            </a:extLst>
          </p:cNvPr>
          <p:cNvGrpSpPr/>
          <p:nvPr/>
        </p:nvGrpSpPr>
        <p:grpSpPr>
          <a:xfrm>
            <a:off x="9076165" y="2398420"/>
            <a:ext cx="635854" cy="510092"/>
            <a:chOff x="1558031" y="2958531"/>
            <a:chExt cx="1035995" cy="1035995"/>
          </a:xfrm>
        </p:grpSpPr>
        <p:sp>
          <p:nvSpPr>
            <p:cNvPr id="101" name="Ovale 100">
              <a:extLst>
                <a:ext uri="{FF2B5EF4-FFF2-40B4-BE49-F238E27FC236}">
                  <a16:creationId xmlns:a16="http://schemas.microsoft.com/office/drawing/2014/main" id="{73DECC2A-E686-35BA-51B8-3A5E2617C98D}"/>
                </a:ext>
              </a:extLst>
            </p:cNvPr>
            <p:cNvSpPr/>
            <p:nvPr/>
          </p:nvSpPr>
          <p:spPr>
            <a:xfrm>
              <a:off x="1558031" y="2958531"/>
              <a:ext cx="1035995" cy="1035995"/>
            </a:xfrm>
            <a:prstGeom prst="ellipse">
              <a:avLst/>
            </a:prstGeom>
            <a:solidFill>
              <a:schemeClr val="bg1">
                <a:lumMod val="6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it-IT" sz="2000" b="1"/>
            </a:p>
          </p:txBody>
        </p:sp>
        <p:sp>
          <p:nvSpPr>
            <p:cNvPr id="102" name="Ovale 4">
              <a:extLst>
                <a:ext uri="{FF2B5EF4-FFF2-40B4-BE49-F238E27FC236}">
                  <a16:creationId xmlns:a16="http://schemas.microsoft.com/office/drawing/2014/main" id="{B3A7A8F2-825E-DC05-A261-BB7AA9F5A8C3}"/>
                </a:ext>
              </a:extLst>
            </p:cNvPr>
            <p:cNvSpPr txBox="1"/>
            <p:nvPr/>
          </p:nvSpPr>
          <p:spPr>
            <a:xfrm>
              <a:off x="1709749" y="3110249"/>
              <a:ext cx="732559" cy="7325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it-IT" sz="500" b="1" kern="1200" dirty="0" err="1"/>
                <a:t>Administrative</a:t>
              </a:r>
              <a:r>
                <a:rPr lang="it-IT" sz="600" b="1" kern="1200" dirty="0"/>
                <a:t> Responsible</a:t>
              </a:r>
            </a:p>
          </p:txBody>
        </p:sp>
      </p:grpSp>
      <p:grpSp>
        <p:nvGrpSpPr>
          <p:cNvPr id="103" name="Gruppo 102">
            <a:extLst>
              <a:ext uri="{FF2B5EF4-FFF2-40B4-BE49-F238E27FC236}">
                <a16:creationId xmlns:a16="http://schemas.microsoft.com/office/drawing/2014/main" id="{29D197BE-D9CE-C32E-2D76-7E21F9AA818A}"/>
              </a:ext>
            </a:extLst>
          </p:cNvPr>
          <p:cNvGrpSpPr/>
          <p:nvPr/>
        </p:nvGrpSpPr>
        <p:grpSpPr>
          <a:xfrm>
            <a:off x="6869577" y="2090280"/>
            <a:ext cx="702889" cy="571057"/>
            <a:chOff x="1558031" y="2958531"/>
            <a:chExt cx="1035995" cy="1035995"/>
          </a:xfrm>
        </p:grpSpPr>
        <p:sp>
          <p:nvSpPr>
            <p:cNvPr id="104" name="Ovale 103">
              <a:extLst>
                <a:ext uri="{FF2B5EF4-FFF2-40B4-BE49-F238E27FC236}">
                  <a16:creationId xmlns:a16="http://schemas.microsoft.com/office/drawing/2014/main" id="{A60C78A6-5D9D-CF73-85FA-242FE307EF78}"/>
                </a:ext>
              </a:extLst>
            </p:cNvPr>
            <p:cNvSpPr/>
            <p:nvPr/>
          </p:nvSpPr>
          <p:spPr>
            <a:xfrm>
              <a:off x="1558031" y="2958531"/>
              <a:ext cx="1035995" cy="1035995"/>
            </a:xfrm>
            <a:prstGeom prst="ellipse">
              <a:avLst/>
            </a:prstGeom>
            <a:solidFill>
              <a:schemeClr val="bg1">
                <a:lumMod val="6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it-IT" sz="1600" b="1"/>
            </a:p>
          </p:txBody>
        </p:sp>
        <p:sp>
          <p:nvSpPr>
            <p:cNvPr id="105" name="Ovale 4">
              <a:extLst>
                <a:ext uri="{FF2B5EF4-FFF2-40B4-BE49-F238E27FC236}">
                  <a16:creationId xmlns:a16="http://schemas.microsoft.com/office/drawing/2014/main" id="{317F84CA-21B7-FC16-29B9-F862C64DC247}"/>
                </a:ext>
              </a:extLst>
            </p:cNvPr>
            <p:cNvSpPr txBox="1"/>
            <p:nvPr/>
          </p:nvSpPr>
          <p:spPr>
            <a:xfrm>
              <a:off x="1709749" y="3110249"/>
              <a:ext cx="732559" cy="7325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it-IT" sz="800" b="1" kern="1200" dirty="0"/>
                <a:t>Executive</a:t>
              </a:r>
            </a:p>
            <a:p>
              <a:pPr marL="0" lvl="0" indent="0" algn="ctr" defTabSz="400050">
                <a:lnSpc>
                  <a:spcPct val="90000"/>
                </a:lnSpc>
                <a:spcBef>
                  <a:spcPct val="0"/>
                </a:spcBef>
                <a:spcAft>
                  <a:spcPct val="35000"/>
                </a:spcAft>
                <a:buNone/>
              </a:pPr>
              <a:r>
                <a:rPr lang="it-IT" sz="800" b="1" dirty="0"/>
                <a:t>Committee</a:t>
              </a:r>
              <a:endParaRPr lang="it-IT" sz="800" b="1" kern="1200" dirty="0"/>
            </a:p>
          </p:txBody>
        </p:sp>
      </p:grpSp>
      <p:sp>
        <p:nvSpPr>
          <p:cNvPr id="106" name="CasellaDiTesto 105">
            <a:extLst>
              <a:ext uri="{FF2B5EF4-FFF2-40B4-BE49-F238E27FC236}">
                <a16:creationId xmlns:a16="http://schemas.microsoft.com/office/drawing/2014/main" id="{0304FE5C-4F8B-D9BC-F002-435E309BA6FD}"/>
              </a:ext>
            </a:extLst>
          </p:cNvPr>
          <p:cNvSpPr txBox="1"/>
          <p:nvPr/>
        </p:nvSpPr>
        <p:spPr>
          <a:xfrm>
            <a:off x="10437707" y="5006230"/>
            <a:ext cx="1439743" cy="307777"/>
          </a:xfrm>
          <a:prstGeom prst="rect">
            <a:avLst/>
          </a:prstGeom>
          <a:noFill/>
        </p:spPr>
        <p:txBody>
          <a:bodyPr wrap="square" rtlCol="0">
            <a:spAutoFit/>
          </a:bodyPr>
          <a:lstStyle/>
          <a:p>
            <a:r>
              <a:rPr lang="it-IT" sz="1400" b="1" dirty="0" err="1">
                <a:latin typeface="Titillium"/>
              </a:rPr>
              <a:t>Potential</a:t>
            </a:r>
            <a:r>
              <a:rPr lang="it-IT" sz="1400" b="1" dirty="0">
                <a:latin typeface="Titillium"/>
              </a:rPr>
              <a:t> Users</a:t>
            </a:r>
          </a:p>
        </p:txBody>
      </p:sp>
      <p:sp>
        <p:nvSpPr>
          <p:cNvPr id="107" name="Ovale 106">
            <a:extLst>
              <a:ext uri="{FF2B5EF4-FFF2-40B4-BE49-F238E27FC236}">
                <a16:creationId xmlns:a16="http://schemas.microsoft.com/office/drawing/2014/main" id="{CE7D53D3-F43D-2DB6-CDEB-AFD14D6A87F2}"/>
              </a:ext>
            </a:extLst>
          </p:cNvPr>
          <p:cNvSpPr/>
          <p:nvPr/>
        </p:nvSpPr>
        <p:spPr>
          <a:xfrm>
            <a:off x="10796629" y="5875625"/>
            <a:ext cx="320280" cy="322018"/>
          </a:xfrm>
          <a:prstGeom prst="ellipse">
            <a:avLst/>
          </a:prstGeom>
          <a:solidFill>
            <a:srgbClr val="EC6709"/>
          </a:solidFill>
          <a:ln>
            <a:solidFill>
              <a:srgbClr val="EC6709"/>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it-IT"/>
          </a:p>
        </p:txBody>
      </p:sp>
      <p:sp>
        <p:nvSpPr>
          <p:cNvPr id="108" name="Ovale 107">
            <a:extLst>
              <a:ext uri="{FF2B5EF4-FFF2-40B4-BE49-F238E27FC236}">
                <a16:creationId xmlns:a16="http://schemas.microsoft.com/office/drawing/2014/main" id="{7B1D69C0-671E-4CFC-975E-C995E255DCFD}"/>
              </a:ext>
            </a:extLst>
          </p:cNvPr>
          <p:cNvSpPr/>
          <p:nvPr/>
        </p:nvSpPr>
        <p:spPr>
          <a:xfrm>
            <a:off x="10490235" y="5441657"/>
            <a:ext cx="320280" cy="322018"/>
          </a:xfrm>
          <a:prstGeom prst="ellipse">
            <a:avLst/>
          </a:prstGeom>
          <a:solidFill>
            <a:srgbClr val="EC6709"/>
          </a:solidFill>
          <a:ln>
            <a:solidFill>
              <a:srgbClr val="EC6709"/>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it-IT"/>
          </a:p>
        </p:txBody>
      </p:sp>
      <p:sp>
        <p:nvSpPr>
          <p:cNvPr id="109" name="Ovale 108">
            <a:extLst>
              <a:ext uri="{FF2B5EF4-FFF2-40B4-BE49-F238E27FC236}">
                <a16:creationId xmlns:a16="http://schemas.microsoft.com/office/drawing/2014/main" id="{912DC1CB-0464-A32D-E4D9-EC8CD2FC9626}"/>
              </a:ext>
            </a:extLst>
          </p:cNvPr>
          <p:cNvSpPr/>
          <p:nvPr/>
        </p:nvSpPr>
        <p:spPr>
          <a:xfrm>
            <a:off x="11065438" y="5455100"/>
            <a:ext cx="320280" cy="322018"/>
          </a:xfrm>
          <a:prstGeom prst="ellipse">
            <a:avLst/>
          </a:prstGeom>
          <a:solidFill>
            <a:srgbClr val="EC6709"/>
          </a:solidFill>
          <a:ln>
            <a:solidFill>
              <a:srgbClr val="EC6709"/>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it-IT"/>
          </a:p>
        </p:txBody>
      </p:sp>
      <p:sp>
        <p:nvSpPr>
          <p:cNvPr id="110" name="Ovale 109">
            <a:extLst>
              <a:ext uri="{FF2B5EF4-FFF2-40B4-BE49-F238E27FC236}">
                <a16:creationId xmlns:a16="http://schemas.microsoft.com/office/drawing/2014/main" id="{7D3EA454-CFAD-79E0-FDBC-84FD143AB1D4}"/>
              </a:ext>
            </a:extLst>
          </p:cNvPr>
          <p:cNvSpPr/>
          <p:nvPr/>
        </p:nvSpPr>
        <p:spPr>
          <a:xfrm>
            <a:off x="11432881" y="5851991"/>
            <a:ext cx="320280" cy="322018"/>
          </a:xfrm>
          <a:prstGeom prst="ellipse">
            <a:avLst/>
          </a:prstGeom>
          <a:solidFill>
            <a:srgbClr val="EC6709"/>
          </a:solidFill>
          <a:ln>
            <a:solidFill>
              <a:srgbClr val="EC6709"/>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it-IT"/>
          </a:p>
        </p:txBody>
      </p:sp>
      <p:sp>
        <p:nvSpPr>
          <p:cNvPr id="111" name="Ovale 110">
            <a:extLst>
              <a:ext uri="{FF2B5EF4-FFF2-40B4-BE49-F238E27FC236}">
                <a16:creationId xmlns:a16="http://schemas.microsoft.com/office/drawing/2014/main" id="{FC9245F0-8AE0-4738-A2D1-ACEBC48425F0}"/>
              </a:ext>
            </a:extLst>
          </p:cNvPr>
          <p:cNvSpPr/>
          <p:nvPr/>
        </p:nvSpPr>
        <p:spPr>
          <a:xfrm>
            <a:off x="10751830" y="4482759"/>
            <a:ext cx="320280" cy="322018"/>
          </a:xfrm>
          <a:prstGeom prst="ellipse">
            <a:avLst/>
          </a:prstGeom>
          <a:solidFill>
            <a:srgbClr val="EC6709"/>
          </a:solidFill>
          <a:ln>
            <a:solidFill>
              <a:srgbClr val="EC6709"/>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it-IT" dirty="0"/>
          </a:p>
        </p:txBody>
      </p:sp>
      <p:sp>
        <p:nvSpPr>
          <p:cNvPr id="112" name="Ovale 111">
            <a:extLst>
              <a:ext uri="{FF2B5EF4-FFF2-40B4-BE49-F238E27FC236}">
                <a16:creationId xmlns:a16="http://schemas.microsoft.com/office/drawing/2014/main" id="{CEAA3567-8819-E218-F8D3-2B39849C6EDE}"/>
              </a:ext>
            </a:extLst>
          </p:cNvPr>
          <p:cNvSpPr/>
          <p:nvPr/>
        </p:nvSpPr>
        <p:spPr>
          <a:xfrm>
            <a:off x="11488282" y="4684212"/>
            <a:ext cx="320280" cy="322018"/>
          </a:xfrm>
          <a:prstGeom prst="ellipse">
            <a:avLst/>
          </a:prstGeom>
          <a:solidFill>
            <a:srgbClr val="EC6709"/>
          </a:solidFill>
          <a:ln>
            <a:solidFill>
              <a:srgbClr val="EC6709"/>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it-IT"/>
          </a:p>
        </p:txBody>
      </p:sp>
      <p:grpSp>
        <p:nvGrpSpPr>
          <p:cNvPr id="14" name="Gruppo 13">
            <a:extLst>
              <a:ext uri="{FF2B5EF4-FFF2-40B4-BE49-F238E27FC236}">
                <a16:creationId xmlns:a16="http://schemas.microsoft.com/office/drawing/2014/main" id="{B245D01F-FD4C-43B1-533A-DE51958CBBAC}"/>
              </a:ext>
            </a:extLst>
          </p:cNvPr>
          <p:cNvGrpSpPr/>
          <p:nvPr/>
        </p:nvGrpSpPr>
        <p:grpSpPr>
          <a:xfrm>
            <a:off x="3980545" y="3824439"/>
            <a:ext cx="884308" cy="574800"/>
            <a:chOff x="713975" y="2030248"/>
            <a:chExt cx="884308" cy="574800"/>
          </a:xfrm>
        </p:grpSpPr>
        <p:sp>
          <p:nvSpPr>
            <p:cNvPr id="18" name="Rettangolo con angoli arrotondati 17">
              <a:extLst>
                <a:ext uri="{FF2B5EF4-FFF2-40B4-BE49-F238E27FC236}">
                  <a16:creationId xmlns:a16="http://schemas.microsoft.com/office/drawing/2014/main" id="{264B2753-7F0F-AC8E-5FE6-6B49BDEBE352}"/>
                </a:ext>
              </a:extLst>
            </p:cNvPr>
            <p:cNvSpPr/>
            <p:nvPr/>
          </p:nvSpPr>
          <p:spPr>
            <a:xfrm>
              <a:off x="713975" y="2030248"/>
              <a:ext cx="884308" cy="5748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it-IT"/>
            </a:p>
          </p:txBody>
        </p:sp>
        <p:sp>
          <p:nvSpPr>
            <p:cNvPr id="19" name="CasellaDiTesto 18">
              <a:extLst>
                <a:ext uri="{FF2B5EF4-FFF2-40B4-BE49-F238E27FC236}">
                  <a16:creationId xmlns:a16="http://schemas.microsoft.com/office/drawing/2014/main" id="{E0E865CE-3256-5905-541E-3BDD4D9962F9}"/>
                </a:ext>
              </a:extLst>
            </p:cNvPr>
            <p:cNvSpPr txBox="1"/>
            <p:nvPr/>
          </p:nvSpPr>
          <p:spPr>
            <a:xfrm>
              <a:off x="713975" y="2058307"/>
              <a:ext cx="828190" cy="5186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it-IT" sz="900" kern="1200" dirty="0"/>
                <a:t>WP7</a:t>
              </a:r>
            </a:p>
            <a:p>
              <a:pPr marL="0" lvl="0" indent="0" algn="ctr" defTabSz="400050">
                <a:lnSpc>
                  <a:spcPct val="90000"/>
                </a:lnSpc>
                <a:spcBef>
                  <a:spcPct val="0"/>
                </a:spcBef>
                <a:spcAft>
                  <a:spcPct val="35000"/>
                </a:spcAft>
                <a:buNone/>
              </a:pPr>
              <a:r>
                <a:rPr lang="en-GB" sz="900" kern="1200" noProof="0" dirty="0"/>
                <a:t>Network of Data Centre</a:t>
              </a:r>
              <a:endParaRPr lang="it-IT" sz="900" kern="1200" dirty="0"/>
            </a:p>
          </p:txBody>
        </p:sp>
      </p:grpSp>
      <p:grpSp>
        <p:nvGrpSpPr>
          <p:cNvPr id="9" name="Gruppo 8">
            <a:extLst>
              <a:ext uri="{FF2B5EF4-FFF2-40B4-BE49-F238E27FC236}">
                <a16:creationId xmlns:a16="http://schemas.microsoft.com/office/drawing/2014/main" id="{EB6F3B13-2982-440B-3B02-9D9930A3F4AE}"/>
              </a:ext>
            </a:extLst>
          </p:cNvPr>
          <p:cNvGrpSpPr/>
          <p:nvPr/>
        </p:nvGrpSpPr>
        <p:grpSpPr>
          <a:xfrm>
            <a:off x="6690256" y="2734587"/>
            <a:ext cx="884308" cy="574800"/>
            <a:chOff x="1885690" y="778"/>
            <a:chExt cx="884308" cy="574800"/>
          </a:xfrm>
        </p:grpSpPr>
        <p:sp>
          <p:nvSpPr>
            <p:cNvPr id="26" name="Rettangolo con angoli arrotondati 25">
              <a:extLst>
                <a:ext uri="{FF2B5EF4-FFF2-40B4-BE49-F238E27FC236}">
                  <a16:creationId xmlns:a16="http://schemas.microsoft.com/office/drawing/2014/main" id="{DE62BF5B-2FC0-9FCE-EEAE-4F242384D2E6}"/>
                </a:ext>
              </a:extLst>
            </p:cNvPr>
            <p:cNvSpPr/>
            <p:nvPr/>
          </p:nvSpPr>
          <p:spPr>
            <a:xfrm>
              <a:off x="1885690" y="778"/>
              <a:ext cx="884308" cy="5748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it-IT"/>
            </a:p>
          </p:txBody>
        </p:sp>
        <p:sp>
          <p:nvSpPr>
            <p:cNvPr id="27" name="CasellaDiTesto 26">
              <a:extLst>
                <a:ext uri="{FF2B5EF4-FFF2-40B4-BE49-F238E27FC236}">
                  <a16:creationId xmlns:a16="http://schemas.microsoft.com/office/drawing/2014/main" id="{EA19D0AA-31A2-63D2-4100-EFAB15C10544}"/>
                </a:ext>
              </a:extLst>
            </p:cNvPr>
            <p:cNvSpPr txBox="1"/>
            <p:nvPr/>
          </p:nvSpPr>
          <p:spPr>
            <a:xfrm>
              <a:off x="1913749" y="28837"/>
              <a:ext cx="828190" cy="5186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it-IT" sz="900" kern="1200" dirty="0"/>
                <a:t>WP3</a:t>
              </a:r>
            </a:p>
            <a:p>
              <a:pPr marL="0" lvl="0" indent="0" algn="ctr" defTabSz="400050">
                <a:lnSpc>
                  <a:spcPct val="90000"/>
                </a:lnSpc>
                <a:spcBef>
                  <a:spcPct val="0"/>
                </a:spcBef>
                <a:spcAft>
                  <a:spcPct val="35000"/>
                </a:spcAft>
                <a:buNone/>
              </a:pPr>
              <a:r>
                <a:rPr lang="en-GB" sz="900" kern="1200" noProof="0" dirty="0"/>
                <a:t>Innovation in data collection</a:t>
              </a:r>
              <a:endParaRPr lang="it-IT" sz="900" kern="1200" dirty="0"/>
            </a:p>
          </p:txBody>
        </p:sp>
      </p:grpSp>
      <p:grpSp>
        <p:nvGrpSpPr>
          <p:cNvPr id="34" name="Gruppo 33">
            <a:extLst>
              <a:ext uri="{FF2B5EF4-FFF2-40B4-BE49-F238E27FC236}">
                <a16:creationId xmlns:a16="http://schemas.microsoft.com/office/drawing/2014/main" id="{B93B9450-B544-219B-00E2-0A1B66E79352}"/>
              </a:ext>
            </a:extLst>
          </p:cNvPr>
          <p:cNvGrpSpPr/>
          <p:nvPr/>
        </p:nvGrpSpPr>
        <p:grpSpPr>
          <a:xfrm>
            <a:off x="5403678" y="1435415"/>
            <a:ext cx="884308" cy="574800"/>
            <a:chOff x="713975" y="677268"/>
            <a:chExt cx="884308" cy="574800"/>
          </a:xfrm>
        </p:grpSpPr>
        <p:sp>
          <p:nvSpPr>
            <p:cNvPr id="35" name="Rettangolo con angoli arrotondati 34">
              <a:extLst>
                <a:ext uri="{FF2B5EF4-FFF2-40B4-BE49-F238E27FC236}">
                  <a16:creationId xmlns:a16="http://schemas.microsoft.com/office/drawing/2014/main" id="{92BF5C80-2EF8-FA3F-666C-FED648C92BEA}"/>
                </a:ext>
              </a:extLst>
            </p:cNvPr>
            <p:cNvSpPr/>
            <p:nvPr/>
          </p:nvSpPr>
          <p:spPr>
            <a:xfrm>
              <a:off x="713975" y="677268"/>
              <a:ext cx="884308" cy="5748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it-IT"/>
            </a:p>
          </p:txBody>
        </p:sp>
        <p:sp>
          <p:nvSpPr>
            <p:cNvPr id="36" name="CasellaDiTesto 35">
              <a:extLst>
                <a:ext uri="{FF2B5EF4-FFF2-40B4-BE49-F238E27FC236}">
                  <a16:creationId xmlns:a16="http://schemas.microsoft.com/office/drawing/2014/main" id="{7D34D0BF-4DFF-9173-A49B-6868381DDBC1}"/>
                </a:ext>
              </a:extLst>
            </p:cNvPr>
            <p:cNvSpPr txBox="1"/>
            <p:nvPr/>
          </p:nvSpPr>
          <p:spPr>
            <a:xfrm>
              <a:off x="742034" y="705327"/>
              <a:ext cx="828190" cy="5186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it-IT" sz="900" kern="1200" dirty="0"/>
                <a:t>WP2</a:t>
              </a:r>
            </a:p>
            <a:p>
              <a:pPr lvl="0" algn="ctr"/>
              <a:r>
                <a:rPr lang="en-GB" sz="700" noProof="0" dirty="0"/>
                <a:t>Governance and Sustainability</a:t>
              </a:r>
            </a:p>
          </p:txBody>
        </p:sp>
      </p:grpSp>
      <p:grpSp>
        <p:nvGrpSpPr>
          <p:cNvPr id="10" name="Gruppo 9">
            <a:extLst>
              <a:ext uri="{FF2B5EF4-FFF2-40B4-BE49-F238E27FC236}">
                <a16:creationId xmlns:a16="http://schemas.microsoft.com/office/drawing/2014/main" id="{28ECCA26-27B5-52C6-D5EC-2D684277A663}"/>
              </a:ext>
            </a:extLst>
          </p:cNvPr>
          <p:cNvGrpSpPr/>
          <p:nvPr/>
        </p:nvGrpSpPr>
        <p:grpSpPr>
          <a:xfrm>
            <a:off x="6812348" y="3433161"/>
            <a:ext cx="924388" cy="574800"/>
            <a:chOff x="3057405" y="677268"/>
            <a:chExt cx="924388" cy="574800"/>
          </a:xfrm>
        </p:grpSpPr>
        <p:sp>
          <p:nvSpPr>
            <p:cNvPr id="24" name="Rettangolo con angoli arrotondati 23">
              <a:extLst>
                <a:ext uri="{FF2B5EF4-FFF2-40B4-BE49-F238E27FC236}">
                  <a16:creationId xmlns:a16="http://schemas.microsoft.com/office/drawing/2014/main" id="{EF3811D8-13B0-0FA0-B0F7-E428C239CADC}"/>
                </a:ext>
              </a:extLst>
            </p:cNvPr>
            <p:cNvSpPr/>
            <p:nvPr/>
          </p:nvSpPr>
          <p:spPr>
            <a:xfrm>
              <a:off x="3057405" y="677268"/>
              <a:ext cx="884308" cy="5748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it-IT"/>
            </a:p>
          </p:txBody>
        </p:sp>
        <p:sp>
          <p:nvSpPr>
            <p:cNvPr id="25" name="CasellaDiTesto 24">
              <a:extLst>
                <a:ext uri="{FF2B5EF4-FFF2-40B4-BE49-F238E27FC236}">
                  <a16:creationId xmlns:a16="http://schemas.microsoft.com/office/drawing/2014/main" id="{CBB587C8-224E-1636-0BEA-61E4CD906C10}"/>
                </a:ext>
              </a:extLst>
            </p:cNvPr>
            <p:cNvSpPr txBox="1"/>
            <p:nvPr/>
          </p:nvSpPr>
          <p:spPr>
            <a:xfrm>
              <a:off x="3097486" y="763363"/>
              <a:ext cx="884307" cy="4575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it-IT" sz="900" kern="1200" dirty="0"/>
                <a:t>WP4</a:t>
              </a:r>
            </a:p>
            <a:p>
              <a:pPr marL="0" lvl="0" indent="0" algn="ctr" defTabSz="400050">
                <a:lnSpc>
                  <a:spcPct val="90000"/>
                </a:lnSpc>
                <a:spcBef>
                  <a:spcPct val="0"/>
                </a:spcBef>
                <a:spcAft>
                  <a:spcPct val="35000"/>
                </a:spcAft>
                <a:buNone/>
              </a:pPr>
              <a:r>
                <a:rPr lang="en-GB" sz="600" kern="1200" noProof="0" dirty="0"/>
                <a:t>Improving longitudinal and panel data infrastructures in Italy</a:t>
              </a:r>
              <a:endParaRPr lang="it-IT" sz="600" kern="1200" dirty="0"/>
            </a:p>
          </p:txBody>
        </p:sp>
      </p:grpSp>
      <p:grpSp>
        <p:nvGrpSpPr>
          <p:cNvPr id="12" name="Gruppo 11">
            <a:extLst>
              <a:ext uri="{FF2B5EF4-FFF2-40B4-BE49-F238E27FC236}">
                <a16:creationId xmlns:a16="http://schemas.microsoft.com/office/drawing/2014/main" id="{2E7A4CB6-215C-2260-6463-A54058B7B7C8}"/>
              </a:ext>
            </a:extLst>
          </p:cNvPr>
          <p:cNvGrpSpPr/>
          <p:nvPr/>
        </p:nvGrpSpPr>
        <p:grpSpPr>
          <a:xfrm>
            <a:off x="6736080" y="4118678"/>
            <a:ext cx="884308" cy="574800"/>
            <a:chOff x="3057405" y="2030248"/>
            <a:chExt cx="884308" cy="574800"/>
          </a:xfrm>
        </p:grpSpPr>
        <p:sp>
          <p:nvSpPr>
            <p:cNvPr id="22" name="Rettangolo con angoli arrotondati 21">
              <a:extLst>
                <a:ext uri="{FF2B5EF4-FFF2-40B4-BE49-F238E27FC236}">
                  <a16:creationId xmlns:a16="http://schemas.microsoft.com/office/drawing/2014/main" id="{D574DF4B-414F-A80A-096B-A11A95490A82}"/>
                </a:ext>
              </a:extLst>
            </p:cNvPr>
            <p:cNvSpPr/>
            <p:nvPr/>
          </p:nvSpPr>
          <p:spPr>
            <a:xfrm>
              <a:off x="3057405" y="2030248"/>
              <a:ext cx="884308" cy="5748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it-IT"/>
            </a:p>
          </p:txBody>
        </p:sp>
        <p:sp>
          <p:nvSpPr>
            <p:cNvPr id="23" name="CasellaDiTesto 22">
              <a:extLst>
                <a:ext uri="{FF2B5EF4-FFF2-40B4-BE49-F238E27FC236}">
                  <a16:creationId xmlns:a16="http://schemas.microsoft.com/office/drawing/2014/main" id="{918F6524-512D-9A73-92CC-C4B9E8F2E61D}"/>
                </a:ext>
              </a:extLst>
            </p:cNvPr>
            <p:cNvSpPr txBox="1"/>
            <p:nvPr/>
          </p:nvSpPr>
          <p:spPr>
            <a:xfrm>
              <a:off x="3085464" y="2058307"/>
              <a:ext cx="828190" cy="5186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it-IT" sz="600" kern="1200" dirty="0"/>
                <a:t>WP5</a:t>
              </a:r>
            </a:p>
            <a:p>
              <a:pPr marL="0" lvl="0" indent="0" algn="ctr" defTabSz="266700">
                <a:lnSpc>
                  <a:spcPct val="90000"/>
                </a:lnSpc>
                <a:spcBef>
                  <a:spcPct val="0"/>
                </a:spcBef>
                <a:spcAft>
                  <a:spcPct val="35000"/>
                </a:spcAft>
                <a:buNone/>
              </a:pPr>
              <a:r>
                <a:rPr lang="en-GB" sz="600" kern="1200" noProof="0" dirty="0"/>
                <a:t>Innovation in data analysis: k</a:t>
              </a:r>
              <a:r>
                <a:rPr lang="it-IT" sz="600" kern="1200" dirty="0" err="1"/>
                <a:t>nowledge</a:t>
              </a:r>
              <a:r>
                <a:rPr lang="it-IT" sz="600" kern="1200" dirty="0"/>
                <a:t> </a:t>
              </a:r>
              <a:r>
                <a:rPr lang="it-IT" sz="600" kern="1200" dirty="0" err="1"/>
                <a:t>extraction</a:t>
              </a:r>
              <a:r>
                <a:rPr lang="it-IT" sz="600" kern="1200" dirty="0"/>
                <a:t>, </a:t>
              </a:r>
              <a:r>
                <a:rPr lang="it-IT" sz="600" kern="1200" dirty="0" err="1"/>
                <a:t>integration</a:t>
              </a:r>
              <a:r>
                <a:rPr lang="it-IT" sz="600" kern="1200" dirty="0"/>
                <a:t> and </a:t>
              </a:r>
              <a:r>
                <a:rPr lang="it-IT" sz="600" kern="1200" dirty="0" err="1"/>
                <a:t>enrichment</a:t>
              </a:r>
              <a:r>
                <a:rPr lang="en-GB" sz="600" kern="1200" noProof="0" dirty="0"/>
                <a:t> </a:t>
              </a:r>
              <a:endParaRPr lang="it-IT" sz="600" kern="1200" dirty="0"/>
            </a:p>
          </p:txBody>
        </p:sp>
      </p:grpSp>
      <p:grpSp>
        <p:nvGrpSpPr>
          <p:cNvPr id="31" name="Gruppo 30">
            <a:extLst>
              <a:ext uri="{FF2B5EF4-FFF2-40B4-BE49-F238E27FC236}">
                <a16:creationId xmlns:a16="http://schemas.microsoft.com/office/drawing/2014/main" id="{BEF51839-DC60-5173-E0BB-8D83B2EC4972}"/>
              </a:ext>
            </a:extLst>
          </p:cNvPr>
          <p:cNvGrpSpPr/>
          <p:nvPr/>
        </p:nvGrpSpPr>
        <p:grpSpPr>
          <a:xfrm>
            <a:off x="5375619" y="5242851"/>
            <a:ext cx="884308" cy="574800"/>
            <a:chOff x="713975" y="677268"/>
            <a:chExt cx="884308" cy="574800"/>
          </a:xfrm>
        </p:grpSpPr>
        <p:sp>
          <p:nvSpPr>
            <p:cNvPr id="32" name="Rettangolo con angoli arrotondati 31">
              <a:extLst>
                <a:ext uri="{FF2B5EF4-FFF2-40B4-BE49-F238E27FC236}">
                  <a16:creationId xmlns:a16="http://schemas.microsoft.com/office/drawing/2014/main" id="{85DFC412-0C46-BA08-C1F4-0E0D420FAB80}"/>
                </a:ext>
              </a:extLst>
            </p:cNvPr>
            <p:cNvSpPr/>
            <p:nvPr/>
          </p:nvSpPr>
          <p:spPr>
            <a:xfrm>
              <a:off x="713975" y="677268"/>
              <a:ext cx="884308" cy="5748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it-IT"/>
            </a:p>
          </p:txBody>
        </p:sp>
        <p:sp>
          <p:nvSpPr>
            <p:cNvPr id="33" name="CasellaDiTesto 32">
              <a:extLst>
                <a:ext uri="{FF2B5EF4-FFF2-40B4-BE49-F238E27FC236}">
                  <a16:creationId xmlns:a16="http://schemas.microsoft.com/office/drawing/2014/main" id="{E06F7BC4-5233-D20F-E3D0-D7482B9F646D}"/>
                </a:ext>
              </a:extLst>
            </p:cNvPr>
            <p:cNvSpPr txBox="1"/>
            <p:nvPr/>
          </p:nvSpPr>
          <p:spPr>
            <a:xfrm>
              <a:off x="742034" y="705327"/>
              <a:ext cx="828190" cy="5186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it-IT" sz="900" kern="1200" dirty="0"/>
                <a:t>WP9</a:t>
              </a:r>
            </a:p>
            <a:p>
              <a:pPr lvl="0" algn="ctr"/>
              <a:r>
                <a:rPr lang="en-GB" sz="700" noProof="0" dirty="0"/>
                <a:t>Communication, Dissemination and Outreach</a:t>
              </a:r>
            </a:p>
          </p:txBody>
        </p:sp>
      </p:grpSp>
      <p:pic>
        <p:nvPicPr>
          <p:cNvPr id="114" name="Immagine 113" descr="Immagine che contiene Carattere, testo, logo, bianco&#10;&#10;Descrizione generata automaticamente">
            <a:extLst>
              <a:ext uri="{FF2B5EF4-FFF2-40B4-BE49-F238E27FC236}">
                <a16:creationId xmlns:a16="http://schemas.microsoft.com/office/drawing/2014/main" id="{D04C89BF-7CFC-B961-E312-BEBDD79A76B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34453" y="3327848"/>
            <a:ext cx="604717" cy="171336"/>
          </a:xfrm>
          <a:prstGeom prst="rect">
            <a:avLst/>
          </a:prstGeom>
        </p:spPr>
      </p:pic>
      <p:pic>
        <p:nvPicPr>
          <p:cNvPr id="116" name="Immagine 115" descr="Immagine che contiene Carattere, Elementi grafici, grafica, logo&#10;&#10;Descrizione generata automaticamente">
            <a:extLst>
              <a:ext uri="{FF2B5EF4-FFF2-40B4-BE49-F238E27FC236}">
                <a16:creationId xmlns:a16="http://schemas.microsoft.com/office/drawing/2014/main" id="{D0BF17A6-5BA6-1AE1-EB78-A146F09A859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63558" y="3360973"/>
            <a:ext cx="340849" cy="161870"/>
          </a:xfrm>
          <a:prstGeom prst="rect">
            <a:avLst/>
          </a:prstGeom>
        </p:spPr>
      </p:pic>
      <p:pic>
        <p:nvPicPr>
          <p:cNvPr id="118" name="Immagine 117" descr="Immagine che contiene schermata, Carattere, logo, Elementi grafici&#10;&#10;Descrizione generata automaticamente">
            <a:extLst>
              <a:ext uri="{FF2B5EF4-FFF2-40B4-BE49-F238E27FC236}">
                <a16:creationId xmlns:a16="http://schemas.microsoft.com/office/drawing/2014/main" id="{16D505EC-1CF6-31A9-D29D-326477BE48B8}"/>
              </a:ext>
            </a:extLst>
          </p:cNvPr>
          <p:cNvPicPr>
            <a:picLocks noChangeAspect="1"/>
          </p:cNvPicPr>
          <p:nvPr/>
        </p:nvPicPr>
        <p:blipFill rotWithShape="1">
          <a:blip r:embed="rId9">
            <a:extLst>
              <a:ext uri="{28A0092B-C50C-407E-A947-70E740481C1C}">
                <a14:useLocalDpi xmlns:a14="http://schemas.microsoft.com/office/drawing/2010/main" val="0"/>
              </a:ext>
            </a:extLst>
          </a:blip>
          <a:srcRect l="1" t="1" r="38572" b="-8535"/>
          <a:stretch/>
        </p:blipFill>
        <p:spPr>
          <a:xfrm>
            <a:off x="3172118" y="3561638"/>
            <a:ext cx="670086" cy="224967"/>
          </a:xfrm>
          <a:prstGeom prst="rect">
            <a:avLst/>
          </a:prstGeom>
        </p:spPr>
      </p:pic>
      <p:pic>
        <p:nvPicPr>
          <p:cNvPr id="122" name="Immagine 121" descr="Immagine che contiene Carattere, Elementi grafici, logo, tipografia&#10;&#10;Descrizione generata automaticamente">
            <a:extLst>
              <a:ext uri="{FF2B5EF4-FFF2-40B4-BE49-F238E27FC236}">
                <a16:creationId xmlns:a16="http://schemas.microsoft.com/office/drawing/2014/main" id="{5673B76A-D891-F3C7-32AD-74A0983DD1F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02996" y="3322350"/>
            <a:ext cx="659582" cy="143212"/>
          </a:xfrm>
          <a:prstGeom prst="rect">
            <a:avLst/>
          </a:prstGeom>
        </p:spPr>
      </p:pic>
      <p:pic>
        <p:nvPicPr>
          <p:cNvPr id="124" name="Immagine 123" descr="Immagine che contiene Elementi grafici, Carattere, grafica&#10;&#10;Descrizione generata automaticamente">
            <a:extLst>
              <a:ext uri="{FF2B5EF4-FFF2-40B4-BE49-F238E27FC236}">
                <a16:creationId xmlns:a16="http://schemas.microsoft.com/office/drawing/2014/main" id="{CE3CDF27-5661-D4CA-D4F7-679C9F26C0E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300257" y="3825400"/>
            <a:ext cx="553981" cy="186339"/>
          </a:xfrm>
          <a:prstGeom prst="rect">
            <a:avLst/>
          </a:prstGeom>
        </p:spPr>
      </p:pic>
      <p:pic>
        <p:nvPicPr>
          <p:cNvPr id="128" name="Immagine 127" descr="Immagine che contiene testo, logo, Carattere, schermata&#10;&#10;Descrizione generata automaticamente">
            <a:extLst>
              <a:ext uri="{FF2B5EF4-FFF2-40B4-BE49-F238E27FC236}">
                <a16:creationId xmlns:a16="http://schemas.microsoft.com/office/drawing/2014/main" id="{3ADEB39A-1AE6-F43C-CEFC-CE507F319F2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748750" y="3545484"/>
            <a:ext cx="573128" cy="408137"/>
          </a:xfrm>
          <a:prstGeom prst="rect">
            <a:avLst/>
          </a:prstGeom>
        </p:spPr>
      </p:pic>
      <p:pic>
        <p:nvPicPr>
          <p:cNvPr id="130" name="Immagine 129" descr="Immagine che contiene testo, Carattere, Elementi grafici, grafica&#10;&#10;Descrizione generata automaticamente">
            <a:extLst>
              <a:ext uri="{FF2B5EF4-FFF2-40B4-BE49-F238E27FC236}">
                <a16:creationId xmlns:a16="http://schemas.microsoft.com/office/drawing/2014/main" id="{54676AB1-24D2-F4EA-3080-8D57AA0F98E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803885" y="3027198"/>
            <a:ext cx="190685" cy="200220"/>
          </a:xfrm>
          <a:prstGeom prst="rect">
            <a:avLst/>
          </a:prstGeom>
        </p:spPr>
      </p:pic>
      <p:pic>
        <p:nvPicPr>
          <p:cNvPr id="134" name="Immagine 133" descr="Immagine che contiene Carattere, testo, Elementi grafici, logo&#10;&#10;Descrizione generata automaticamente">
            <a:extLst>
              <a:ext uri="{FF2B5EF4-FFF2-40B4-BE49-F238E27FC236}">
                <a16:creationId xmlns:a16="http://schemas.microsoft.com/office/drawing/2014/main" id="{EDBD49DB-5E36-C31C-5332-F5DFDF83338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378661" y="3021645"/>
            <a:ext cx="572771" cy="161870"/>
          </a:xfrm>
          <a:prstGeom prst="rect">
            <a:avLst/>
          </a:prstGeom>
        </p:spPr>
      </p:pic>
      <p:pic>
        <p:nvPicPr>
          <p:cNvPr id="136" name="Immagine 135" descr="Immagine che contiene logo, Elementi grafici, simbolo, Carattere&#10;&#10;Descrizione generata automaticamente">
            <a:extLst>
              <a:ext uri="{FF2B5EF4-FFF2-40B4-BE49-F238E27FC236}">
                <a16:creationId xmlns:a16="http://schemas.microsoft.com/office/drawing/2014/main" id="{C187A69B-63AE-CE9D-01FA-838CF2923F5F}"/>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828696" y="4029150"/>
            <a:ext cx="298750" cy="215316"/>
          </a:xfrm>
          <a:prstGeom prst="rect">
            <a:avLst/>
          </a:prstGeom>
        </p:spPr>
      </p:pic>
      <p:sp>
        <p:nvSpPr>
          <p:cNvPr id="137" name="Ovale 136">
            <a:extLst>
              <a:ext uri="{FF2B5EF4-FFF2-40B4-BE49-F238E27FC236}">
                <a16:creationId xmlns:a16="http://schemas.microsoft.com/office/drawing/2014/main" id="{C43CFFC7-D163-E737-0237-3DCDEA65C58E}"/>
              </a:ext>
            </a:extLst>
          </p:cNvPr>
          <p:cNvSpPr/>
          <p:nvPr/>
        </p:nvSpPr>
        <p:spPr>
          <a:xfrm>
            <a:off x="776524" y="2444107"/>
            <a:ext cx="320280" cy="322018"/>
          </a:xfrm>
          <a:prstGeom prst="ellipse">
            <a:avLst/>
          </a:prstGeom>
          <a:solidFill>
            <a:srgbClr val="86C4EC"/>
          </a:solidFill>
          <a:ln>
            <a:solidFill>
              <a:srgbClr val="86C4EC"/>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it-IT"/>
          </a:p>
        </p:txBody>
      </p:sp>
      <p:sp>
        <p:nvSpPr>
          <p:cNvPr id="138" name="Ovale 137">
            <a:extLst>
              <a:ext uri="{FF2B5EF4-FFF2-40B4-BE49-F238E27FC236}">
                <a16:creationId xmlns:a16="http://schemas.microsoft.com/office/drawing/2014/main" id="{995584F3-E52A-5B27-2A99-410AA2C38473}"/>
              </a:ext>
            </a:extLst>
          </p:cNvPr>
          <p:cNvSpPr/>
          <p:nvPr/>
        </p:nvSpPr>
        <p:spPr>
          <a:xfrm>
            <a:off x="238115" y="4816575"/>
            <a:ext cx="320280" cy="322018"/>
          </a:xfrm>
          <a:prstGeom prst="ellipse">
            <a:avLst/>
          </a:prstGeom>
          <a:solidFill>
            <a:srgbClr val="86C4EC"/>
          </a:solidFill>
          <a:ln>
            <a:solidFill>
              <a:srgbClr val="86C4EC"/>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it-IT"/>
          </a:p>
        </p:txBody>
      </p:sp>
      <p:sp>
        <p:nvSpPr>
          <p:cNvPr id="139" name="Ovale 138">
            <a:extLst>
              <a:ext uri="{FF2B5EF4-FFF2-40B4-BE49-F238E27FC236}">
                <a16:creationId xmlns:a16="http://schemas.microsoft.com/office/drawing/2014/main" id="{E0429B96-E455-737E-DA13-CABB362056F6}"/>
              </a:ext>
            </a:extLst>
          </p:cNvPr>
          <p:cNvSpPr/>
          <p:nvPr/>
        </p:nvSpPr>
        <p:spPr>
          <a:xfrm>
            <a:off x="355612" y="3499184"/>
            <a:ext cx="320280" cy="322018"/>
          </a:xfrm>
          <a:prstGeom prst="ellipse">
            <a:avLst/>
          </a:prstGeom>
          <a:solidFill>
            <a:srgbClr val="86C4EC"/>
          </a:solidFill>
          <a:ln>
            <a:solidFill>
              <a:srgbClr val="86C4EC"/>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it-IT"/>
          </a:p>
        </p:txBody>
      </p:sp>
      <p:sp>
        <p:nvSpPr>
          <p:cNvPr id="140" name="Ovale 139">
            <a:extLst>
              <a:ext uri="{FF2B5EF4-FFF2-40B4-BE49-F238E27FC236}">
                <a16:creationId xmlns:a16="http://schemas.microsoft.com/office/drawing/2014/main" id="{BDA3B07B-3B03-E2FC-53CF-BDD65B781A9C}"/>
              </a:ext>
            </a:extLst>
          </p:cNvPr>
          <p:cNvSpPr/>
          <p:nvPr/>
        </p:nvSpPr>
        <p:spPr>
          <a:xfrm>
            <a:off x="627349" y="4006374"/>
            <a:ext cx="320280" cy="322018"/>
          </a:xfrm>
          <a:prstGeom prst="ellipse">
            <a:avLst/>
          </a:prstGeom>
          <a:solidFill>
            <a:srgbClr val="86C4EC"/>
          </a:solidFill>
          <a:ln>
            <a:solidFill>
              <a:srgbClr val="86C4EC"/>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it-IT"/>
          </a:p>
        </p:txBody>
      </p:sp>
      <p:sp>
        <p:nvSpPr>
          <p:cNvPr id="141" name="Ovale 140">
            <a:extLst>
              <a:ext uri="{FF2B5EF4-FFF2-40B4-BE49-F238E27FC236}">
                <a16:creationId xmlns:a16="http://schemas.microsoft.com/office/drawing/2014/main" id="{F3FA8CFD-57F3-68EE-4E84-B773D799F79F}"/>
              </a:ext>
            </a:extLst>
          </p:cNvPr>
          <p:cNvSpPr/>
          <p:nvPr/>
        </p:nvSpPr>
        <p:spPr>
          <a:xfrm>
            <a:off x="814090" y="4757688"/>
            <a:ext cx="320280" cy="322018"/>
          </a:xfrm>
          <a:prstGeom prst="ellipse">
            <a:avLst/>
          </a:prstGeom>
          <a:solidFill>
            <a:srgbClr val="86C4EC"/>
          </a:solidFill>
          <a:ln>
            <a:solidFill>
              <a:srgbClr val="86C4EC"/>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it-IT"/>
          </a:p>
        </p:txBody>
      </p:sp>
      <p:sp>
        <p:nvSpPr>
          <p:cNvPr id="142" name="Ovale 141">
            <a:extLst>
              <a:ext uri="{FF2B5EF4-FFF2-40B4-BE49-F238E27FC236}">
                <a16:creationId xmlns:a16="http://schemas.microsoft.com/office/drawing/2014/main" id="{3FD0EB91-03D1-78DD-8A70-375BC93A250B}"/>
              </a:ext>
            </a:extLst>
          </p:cNvPr>
          <p:cNvSpPr/>
          <p:nvPr/>
        </p:nvSpPr>
        <p:spPr>
          <a:xfrm>
            <a:off x="723947" y="3091498"/>
            <a:ext cx="320280" cy="322018"/>
          </a:xfrm>
          <a:prstGeom prst="ellipse">
            <a:avLst/>
          </a:prstGeom>
          <a:solidFill>
            <a:srgbClr val="86C4EC"/>
          </a:solidFill>
          <a:ln>
            <a:solidFill>
              <a:srgbClr val="86C4EC"/>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it-IT"/>
          </a:p>
        </p:txBody>
      </p:sp>
      <p:sp>
        <p:nvSpPr>
          <p:cNvPr id="143" name="Ovale 142">
            <a:extLst>
              <a:ext uri="{FF2B5EF4-FFF2-40B4-BE49-F238E27FC236}">
                <a16:creationId xmlns:a16="http://schemas.microsoft.com/office/drawing/2014/main" id="{B4C93D91-C9C2-18A5-4D93-D82B61A960E3}"/>
              </a:ext>
            </a:extLst>
          </p:cNvPr>
          <p:cNvSpPr/>
          <p:nvPr/>
        </p:nvSpPr>
        <p:spPr>
          <a:xfrm>
            <a:off x="955777" y="3633362"/>
            <a:ext cx="320280" cy="322018"/>
          </a:xfrm>
          <a:prstGeom prst="ellipse">
            <a:avLst/>
          </a:prstGeom>
          <a:solidFill>
            <a:srgbClr val="86C4EC"/>
          </a:solidFill>
          <a:ln>
            <a:solidFill>
              <a:srgbClr val="86C4EC"/>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it-IT" dirty="0"/>
          </a:p>
        </p:txBody>
      </p:sp>
      <p:sp>
        <p:nvSpPr>
          <p:cNvPr id="144" name="Ovale 143">
            <a:extLst>
              <a:ext uri="{FF2B5EF4-FFF2-40B4-BE49-F238E27FC236}">
                <a16:creationId xmlns:a16="http://schemas.microsoft.com/office/drawing/2014/main" id="{9AA5052A-F2AC-7441-4075-B82BFC8BFBC2}"/>
              </a:ext>
            </a:extLst>
          </p:cNvPr>
          <p:cNvSpPr/>
          <p:nvPr/>
        </p:nvSpPr>
        <p:spPr>
          <a:xfrm>
            <a:off x="496986" y="5242750"/>
            <a:ext cx="320280" cy="322018"/>
          </a:xfrm>
          <a:prstGeom prst="ellipse">
            <a:avLst/>
          </a:prstGeom>
          <a:solidFill>
            <a:srgbClr val="86C4EC"/>
          </a:solidFill>
          <a:ln>
            <a:solidFill>
              <a:srgbClr val="86C4EC"/>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it-IT"/>
          </a:p>
        </p:txBody>
      </p:sp>
      <p:sp>
        <p:nvSpPr>
          <p:cNvPr id="145" name="CasellaDiTesto 144">
            <a:extLst>
              <a:ext uri="{FF2B5EF4-FFF2-40B4-BE49-F238E27FC236}">
                <a16:creationId xmlns:a16="http://schemas.microsoft.com/office/drawing/2014/main" id="{5C487CE3-C7A9-A5D3-60FD-DCBAC14FBDF6}"/>
              </a:ext>
            </a:extLst>
          </p:cNvPr>
          <p:cNvSpPr txBox="1"/>
          <p:nvPr/>
        </p:nvSpPr>
        <p:spPr>
          <a:xfrm>
            <a:off x="304553" y="4384676"/>
            <a:ext cx="1250094" cy="307777"/>
          </a:xfrm>
          <a:prstGeom prst="rect">
            <a:avLst/>
          </a:prstGeom>
          <a:noFill/>
        </p:spPr>
        <p:txBody>
          <a:bodyPr wrap="square" rtlCol="0">
            <a:spAutoFit/>
          </a:bodyPr>
          <a:lstStyle/>
          <a:p>
            <a:r>
              <a:rPr lang="it-IT" sz="1400" b="1" dirty="0">
                <a:latin typeface="Titillium"/>
              </a:rPr>
              <a:t>Stakeholders</a:t>
            </a:r>
          </a:p>
        </p:txBody>
      </p:sp>
      <p:sp>
        <p:nvSpPr>
          <p:cNvPr id="146" name="Ovale 145">
            <a:extLst>
              <a:ext uri="{FF2B5EF4-FFF2-40B4-BE49-F238E27FC236}">
                <a16:creationId xmlns:a16="http://schemas.microsoft.com/office/drawing/2014/main" id="{9831A192-9EDF-9C49-B677-E08D7F2AD2A8}"/>
              </a:ext>
            </a:extLst>
          </p:cNvPr>
          <p:cNvSpPr/>
          <p:nvPr/>
        </p:nvSpPr>
        <p:spPr>
          <a:xfrm>
            <a:off x="6309980" y="3842857"/>
            <a:ext cx="320280" cy="322018"/>
          </a:xfrm>
          <a:prstGeom prst="ellipse">
            <a:avLst/>
          </a:prstGeom>
          <a:solidFill>
            <a:srgbClr val="EC6709"/>
          </a:solidFill>
          <a:ln>
            <a:solidFill>
              <a:srgbClr val="EC6709"/>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it-IT" dirty="0"/>
          </a:p>
        </p:txBody>
      </p:sp>
      <p:sp>
        <p:nvSpPr>
          <p:cNvPr id="147" name="Ovale 146">
            <a:extLst>
              <a:ext uri="{FF2B5EF4-FFF2-40B4-BE49-F238E27FC236}">
                <a16:creationId xmlns:a16="http://schemas.microsoft.com/office/drawing/2014/main" id="{3D713626-0069-12B2-2B3E-6A0D8A2CA093}"/>
              </a:ext>
            </a:extLst>
          </p:cNvPr>
          <p:cNvSpPr/>
          <p:nvPr/>
        </p:nvSpPr>
        <p:spPr>
          <a:xfrm>
            <a:off x="4715494" y="3415413"/>
            <a:ext cx="320280" cy="322018"/>
          </a:xfrm>
          <a:prstGeom prst="ellipse">
            <a:avLst/>
          </a:prstGeom>
          <a:solidFill>
            <a:srgbClr val="EC6709"/>
          </a:solidFill>
          <a:ln>
            <a:solidFill>
              <a:srgbClr val="EC6709"/>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it-IT"/>
          </a:p>
        </p:txBody>
      </p:sp>
      <p:sp>
        <p:nvSpPr>
          <p:cNvPr id="148" name="Ovale 147">
            <a:extLst>
              <a:ext uri="{FF2B5EF4-FFF2-40B4-BE49-F238E27FC236}">
                <a16:creationId xmlns:a16="http://schemas.microsoft.com/office/drawing/2014/main" id="{AB8DB9FD-4E93-D10A-4FFF-EE558E3118D1}"/>
              </a:ext>
            </a:extLst>
          </p:cNvPr>
          <p:cNvSpPr/>
          <p:nvPr/>
        </p:nvSpPr>
        <p:spPr>
          <a:xfrm>
            <a:off x="6522491" y="5360418"/>
            <a:ext cx="320280" cy="322018"/>
          </a:xfrm>
          <a:prstGeom prst="ellipse">
            <a:avLst/>
          </a:prstGeom>
          <a:solidFill>
            <a:srgbClr val="EC6709"/>
          </a:solidFill>
          <a:ln>
            <a:solidFill>
              <a:srgbClr val="EC6709"/>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it-IT"/>
          </a:p>
        </p:txBody>
      </p:sp>
      <p:sp>
        <p:nvSpPr>
          <p:cNvPr id="149" name="Ovale 148">
            <a:extLst>
              <a:ext uri="{FF2B5EF4-FFF2-40B4-BE49-F238E27FC236}">
                <a16:creationId xmlns:a16="http://schemas.microsoft.com/office/drawing/2014/main" id="{3F736F2C-E162-DFB3-6F39-7DF13E8A1E27}"/>
              </a:ext>
            </a:extLst>
          </p:cNvPr>
          <p:cNvSpPr/>
          <p:nvPr/>
        </p:nvSpPr>
        <p:spPr>
          <a:xfrm>
            <a:off x="4925844" y="4633712"/>
            <a:ext cx="320280" cy="322018"/>
          </a:xfrm>
          <a:prstGeom prst="ellipse">
            <a:avLst/>
          </a:prstGeom>
          <a:solidFill>
            <a:srgbClr val="EC6709"/>
          </a:solidFill>
          <a:ln>
            <a:solidFill>
              <a:srgbClr val="EC6709"/>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it-IT"/>
          </a:p>
        </p:txBody>
      </p:sp>
      <p:sp>
        <p:nvSpPr>
          <p:cNvPr id="150" name="Ovale 149">
            <a:extLst>
              <a:ext uri="{FF2B5EF4-FFF2-40B4-BE49-F238E27FC236}">
                <a16:creationId xmlns:a16="http://schemas.microsoft.com/office/drawing/2014/main" id="{0E4F104D-1DB1-EE75-E2D3-E82259C0DBBF}"/>
              </a:ext>
            </a:extLst>
          </p:cNvPr>
          <p:cNvSpPr/>
          <p:nvPr/>
        </p:nvSpPr>
        <p:spPr>
          <a:xfrm>
            <a:off x="9152111" y="3602245"/>
            <a:ext cx="320280" cy="322018"/>
          </a:xfrm>
          <a:prstGeom prst="ellipse">
            <a:avLst/>
          </a:prstGeom>
          <a:solidFill>
            <a:srgbClr val="86C4EC"/>
          </a:solidFill>
          <a:ln>
            <a:solidFill>
              <a:srgbClr val="86C4EC"/>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it-IT" dirty="0"/>
          </a:p>
        </p:txBody>
      </p:sp>
      <p:sp>
        <p:nvSpPr>
          <p:cNvPr id="152" name="Ovale 151">
            <a:extLst>
              <a:ext uri="{FF2B5EF4-FFF2-40B4-BE49-F238E27FC236}">
                <a16:creationId xmlns:a16="http://schemas.microsoft.com/office/drawing/2014/main" id="{F7452B3A-805D-D93A-9932-0584FAF80410}"/>
              </a:ext>
            </a:extLst>
          </p:cNvPr>
          <p:cNvSpPr/>
          <p:nvPr/>
        </p:nvSpPr>
        <p:spPr>
          <a:xfrm>
            <a:off x="7422562" y="1768345"/>
            <a:ext cx="320280" cy="322018"/>
          </a:xfrm>
          <a:prstGeom prst="ellipse">
            <a:avLst/>
          </a:prstGeom>
          <a:solidFill>
            <a:srgbClr val="EC6709"/>
          </a:solidFill>
          <a:ln>
            <a:solidFill>
              <a:srgbClr val="EC6709"/>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it-IT"/>
          </a:p>
        </p:txBody>
      </p:sp>
      <p:sp>
        <p:nvSpPr>
          <p:cNvPr id="153" name="Ovale 152">
            <a:extLst>
              <a:ext uri="{FF2B5EF4-FFF2-40B4-BE49-F238E27FC236}">
                <a16:creationId xmlns:a16="http://schemas.microsoft.com/office/drawing/2014/main" id="{EBB882C4-9C9F-C677-4D13-94266090078F}"/>
              </a:ext>
            </a:extLst>
          </p:cNvPr>
          <p:cNvSpPr/>
          <p:nvPr/>
        </p:nvSpPr>
        <p:spPr>
          <a:xfrm>
            <a:off x="7623824" y="2165059"/>
            <a:ext cx="320280" cy="322018"/>
          </a:xfrm>
          <a:prstGeom prst="ellipse">
            <a:avLst/>
          </a:prstGeom>
          <a:solidFill>
            <a:srgbClr val="86C4EC"/>
          </a:solidFill>
          <a:ln>
            <a:solidFill>
              <a:srgbClr val="86C4EC"/>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it-IT" dirty="0"/>
          </a:p>
        </p:txBody>
      </p:sp>
      <p:sp>
        <p:nvSpPr>
          <p:cNvPr id="154" name="Ovale 153">
            <a:extLst>
              <a:ext uri="{FF2B5EF4-FFF2-40B4-BE49-F238E27FC236}">
                <a16:creationId xmlns:a16="http://schemas.microsoft.com/office/drawing/2014/main" id="{4342931C-DFD2-1FE9-CF54-418AEC2D5A56}"/>
              </a:ext>
            </a:extLst>
          </p:cNvPr>
          <p:cNvSpPr/>
          <p:nvPr/>
        </p:nvSpPr>
        <p:spPr>
          <a:xfrm>
            <a:off x="8889318" y="1219813"/>
            <a:ext cx="320280" cy="322018"/>
          </a:xfrm>
          <a:prstGeom prst="ellipse">
            <a:avLst/>
          </a:prstGeom>
          <a:solidFill>
            <a:srgbClr val="86C4EC"/>
          </a:solidFill>
          <a:ln>
            <a:solidFill>
              <a:srgbClr val="86C4EC"/>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it-IT"/>
          </a:p>
        </p:txBody>
      </p:sp>
      <p:sp>
        <p:nvSpPr>
          <p:cNvPr id="155" name="Ovale 154">
            <a:extLst>
              <a:ext uri="{FF2B5EF4-FFF2-40B4-BE49-F238E27FC236}">
                <a16:creationId xmlns:a16="http://schemas.microsoft.com/office/drawing/2014/main" id="{E350AA3E-DE3D-B6B7-106E-E3E392E72311}"/>
              </a:ext>
            </a:extLst>
          </p:cNvPr>
          <p:cNvSpPr/>
          <p:nvPr/>
        </p:nvSpPr>
        <p:spPr>
          <a:xfrm>
            <a:off x="10410045" y="4059882"/>
            <a:ext cx="320280" cy="322018"/>
          </a:xfrm>
          <a:prstGeom prst="ellipse">
            <a:avLst/>
          </a:prstGeom>
          <a:solidFill>
            <a:srgbClr val="2A65AF"/>
          </a:solidFill>
          <a:ln>
            <a:solidFill>
              <a:srgbClr val="2A65AF"/>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it-IT"/>
          </a:p>
        </p:txBody>
      </p:sp>
      <p:sp>
        <p:nvSpPr>
          <p:cNvPr id="157" name="CasellaDiTesto 156">
            <a:extLst>
              <a:ext uri="{FF2B5EF4-FFF2-40B4-BE49-F238E27FC236}">
                <a16:creationId xmlns:a16="http://schemas.microsoft.com/office/drawing/2014/main" id="{50CFE0D2-FE62-76BA-D9F1-224A77B9E7C3}"/>
              </a:ext>
            </a:extLst>
          </p:cNvPr>
          <p:cNvSpPr txBox="1"/>
          <p:nvPr/>
        </p:nvSpPr>
        <p:spPr>
          <a:xfrm>
            <a:off x="3179073" y="1297549"/>
            <a:ext cx="1055689" cy="430887"/>
          </a:xfrm>
          <a:prstGeom prst="rect">
            <a:avLst/>
          </a:prstGeom>
          <a:noFill/>
        </p:spPr>
        <p:txBody>
          <a:bodyPr wrap="square">
            <a:spAutoFit/>
          </a:bodyPr>
          <a:lstStyle/>
          <a:p>
            <a:r>
              <a:rPr lang="en-GB" sz="1100" b="1" dirty="0">
                <a:effectLst/>
                <a:latin typeface="Titillium"/>
                <a:ea typeface="Calibri" panose="020F0502020204030204" pitchFamily="34" charset="0"/>
              </a:rPr>
              <a:t>Scholars SS field </a:t>
            </a:r>
            <a:endParaRPr lang="it-IT" sz="1100" b="1" dirty="0">
              <a:latin typeface="Titillium"/>
            </a:endParaRPr>
          </a:p>
        </p:txBody>
      </p:sp>
      <p:sp>
        <p:nvSpPr>
          <p:cNvPr id="158" name="CasellaDiTesto 157">
            <a:extLst>
              <a:ext uri="{FF2B5EF4-FFF2-40B4-BE49-F238E27FC236}">
                <a16:creationId xmlns:a16="http://schemas.microsoft.com/office/drawing/2014/main" id="{19C8472D-84C7-5408-A4B6-DCD6F3AD5E3E}"/>
              </a:ext>
            </a:extLst>
          </p:cNvPr>
          <p:cNvSpPr txBox="1"/>
          <p:nvPr/>
        </p:nvSpPr>
        <p:spPr>
          <a:xfrm>
            <a:off x="2184808" y="2198308"/>
            <a:ext cx="1055689" cy="430887"/>
          </a:xfrm>
          <a:prstGeom prst="rect">
            <a:avLst/>
          </a:prstGeom>
          <a:noFill/>
        </p:spPr>
        <p:txBody>
          <a:bodyPr wrap="square">
            <a:spAutoFit/>
          </a:bodyPr>
          <a:lstStyle/>
          <a:p>
            <a:r>
              <a:rPr lang="en-GB" sz="1100" b="1" dirty="0">
                <a:effectLst/>
                <a:latin typeface="Titillium"/>
                <a:ea typeface="Calibri" panose="020F0502020204030204" pitchFamily="34" charset="0"/>
              </a:rPr>
              <a:t>Doctoral holders</a:t>
            </a:r>
            <a:endParaRPr lang="it-IT" sz="1100" b="1" dirty="0">
              <a:latin typeface="Titillium"/>
            </a:endParaRPr>
          </a:p>
        </p:txBody>
      </p:sp>
      <p:sp>
        <p:nvSpPr>
          <p:cNvPr id="159" name="CasellaDiTesto 158">
            <a:extLst>
              <a:ext uri="{FF2B5EF4-FFF2-40B4-BE49-F238E27FC236}">
                <a16:creationId xmlns:a16="http://schemas.microsoft.com/office/drawing/2014/main" id="{48C737B7-94A6-6B6C-6501-867182CAFE02}"/>
              </a:ext>
            </a:extLst>
          </p:cNvPr>
          <p:cNvSpPr txBox="1"/>
          <p:nvPr/>
        </p:nvSpPr>
        <p:spPr>
          <a:xfrm>
            <a:off x="3644520" y="1597556"/>
            <a:ext cx="1055689" cy="261610"/>
          </a:xfrm>
          <a:prstGeom prst="rect">
            <a:avLst/>
          </a:prstGeom>
          <a:noFill/>
        </p:spPr>
        <p:txBody>
          <a:bodyPr wrap="square">
            <a:spAutoFit/>
          </a:bodyPr>
          <a:lstStyle/>
          <a:p>
            <a:r>
              <a:rPr lang="en-GB" sz="1100" b="1" dirty="0">
                <a:effectLst/>
                <a:latin typeface="Titillium"/>
                <a:ea typeface="Calibri" panose="020F0502020204030204" pitchFamily="34" charset="0"/>
              </a:rPr>
              <a:t>Data Scientists</a:t>
            </a:r>
            <a:endParaRPr lang="it-IT" sz="1100" b="1" dirty="0">
              <a:latin typeface="Titillium"/>
            </a:endParaRPr>
          </a:p>
        </p:txBody>
      </p:sp>
      <p:sp>
        <p:nvSpPr>
          <p:cNvPr id="160" name="CasellaDiTesto 159">
            <a:extLst>
              <a:ext uri="{FF2B5EF4-FFF2-40B4-BE49-F238E27FC236}">
                <a16:creationId xmlns:a16="http://schemas.microsoft.com/office/drawing/2014/main" id="{6285B9E1-818B-1B99-811A-74B1BEF35516}"/>
              </a:ext>
            </a:extLst>
          </p:cNvPr>
          <p:cNvSpPr txBox="1"/>
          <p:nvPr/>
        </p:nvSpPr>
        <p:spPr>
          <a:xfrm>
            <a:off x="3230700" y="2028737"/>
            <a:ext cx="1055689" cy="430887"/>
          </a:xfrm>
          <a:prstGeom prst="rect">
            <a:avLst/>
          </a:prstGeom>
          <a:noFill/>
        </p:spPr>
        <p:txBody>
          <a:bodyPr wrap="square">
            <a:spAutoFit/>
          </a:bodyPr>
          <a:lstStyle/>
          <a:p>
            <a:r>
              <a:rPr lang="en-GB" sz="1100" b="1" dirty="0">
                <a:effectLst/>
                <a:latin typeface="Titillium"/>
                <a:ea typeface="Calibri" panose="020F0502020204030204" pitchFamily="34" charset="0"/>
              </a:rPr>
              <a:t>FOSSR Partners</a:t>
            </a:r>
            <a:endParaRPr lang="it-IT" sz="1100" b="1" dirty="0">
              <a:latin typeface="Titillium"/>
            </a:endParaRPr>
          </a:p>
        </p:txBody>
      </p:sp>
      <p:sp>
        <p:nvSpPr>
          <p:cNvPr id="161" name="CasellaDiTesto 160">
            <a:extLst>
              <a:ext uri="{FF2B5EF4-FFF2-40B4-BE49-F238E27FC236}">
                <a16:creationId xmlns:a16="http://schemas.microsoft.com/office/drawing/2014/main" id="{21B5EF8A-6241-3B0E-1137-837FA750A48B}"/>
              </a:ext>
            </a:extLst>
          </p:cNvPr>
          <p:cNvSpPr txBox="1"/>
          <p:nvPr/>
        </p:nvSpPr>
        <p:spPr>
          <a:xfrm>
            <a:off x="2013325" y="4150310"/>
            <a:ext cx="1055689" cy="430887"/>
          </a:xfrm>
          <a:prstGeom prst="rect">
            <a:avLst/>
          </a:prstGeom>
          <a:noFill/>
        </p:spPr>
        <p:txBody>
          <a:bodyPr wrap="square">
            <a:spAutoFit/>
          </a:bodyPr>
          <a:lstStyle/>
          <a:p>
            <a:r>
              <a:rPr lang="en-GB" sz="1100" b="1" dirty="0">
                <a:effectLst/>
                <a:latin typeface="Titillium"/>
                <a:ea typeface="Calibri" panose="020F0502020204030204" pitchFamily="34" charset="0"/>
              </a:rPr>
              <a:t>Statistical officers</a:t>
            </a:r>
            <a:endParaRPr lang="it-IT" sz="1100" b="1" dirty="0">
              <a:latin typeface="Titillium"/>
            </a:endParaRPr>
          </a:p>
        </p:txBody>
      </p:sp>
      <p:sp>
        <p:nvSpPr>
          <p:cNvPr id="162" name="CasellaDiTesto 161">
            <a:extLst>
              <a:ext uri="{FF2B5EF4-FFF2-40B4-BE49-F238E27FC236}">
                <a16:creationId xmlns:a16="http://schemas.microsoft.com/office/drawing/2014/main" id="{DBFAA3A5-ACA6-8C5F-13F4-12AC77493F35}"/>
              </a:ext>
            </a:extLst>
          </p:cNvPr>
          <p:cNvSpPr txBox="1"/>
          <p:nvPr/>
        </p:nvSpPr>
        <p:spPr>
          <a:xfrm>
            <a:off x="2569726" y="5530251"/>
            <a:ext cx="1055689" cy="430887"/>
          </a:xfrm>
          <a:prstGeom prst="rect">
            <a:avLst/>
          </a:prstGeom>
          <a:noFill/>
        </p:spPr>
        <p:txBody>
          <a:bodyPr wrap="square">
            <a:spAutoFit/>
          </a:bodyPr>
          <a:lstStyle/>
          <a:p>
            <a:r>
              <a:rPr lang="en-GB" sz="1100" b="1" dirty="0">
                <a:effectLst/>
                <a:latin typeface="Titillium"/>
                <a:ea typeface="Calibri" panose="020F0502020204030204" pitchFamily="34" charset="0"/>
              </a:rPr>
              <a:t>Public managers</a:t>
            </a:r>
            <a:endParaRPr lang="it-IT" sz="1100" b="1" dirty="0">
              <a:latin typeface="Titillium"/>
            </a:endParaRPr>
          </a:p>
        </p:txBody>
      </p:sp>
      <p:sp>
        <p:nvSpPr>
          <p:cNvPr id="163" name="CasellaDiTesto 162">
            <a:extLst>
              <a:ext uri="{FF2B5EF4-FFF2-40B4-BE49-F238E27FC236}">
                <a16:creationId xmlns:a16="http://schemas.microsoft.com/office/drawing/2014/main" id="{BB1D913C-9C8E-A331-0316-6A3E87304E3C}"/>
              </a:ext>
            </a:extLst>
          </p:cNvPr>
          <p:cNvSpPr txBox="1"/>
          <p:nvPr/>
        </p:nvSpPr>
        <p:spPr>
          <a:xfrm>
            <a:off x="2880363" y="4835602"/>
            <a:ext cx="1055689" cy="261610"/>
          </a:xfrm>
          <a:prstGeom prst="rect">
            <a:avLst/>
          </a:prstGeom>
          <a:noFill/>
        </p:spPr>
        <p:txBody>
          <a:bodyPr wrap="square">
            <a:spAutoFit/>
          </a:bodyPr>
          <a:lstStyle/>
          <a:p>
            <a:r>
              <a:rPr lang="en-GB" sz="1100" b="1" dirty="0">
                <a:effectLst/>
                <a:latin typeface="Titillium"/>
                <a:ea typeface="Calibri" panose="020F0502020204030204" pitchFamily="34" charset="0"/>
              </a:rPr>
              <a:t>Local politics</a:t>
            </a:r>
            <a:endParaRPr lang="it-IT" sz="1100" b="1" dirty="0">
              <a:latin typeface="Titillium"/>
            </a:endParaRPr>
          </a:p>
        </p:txBody>
      </p:sp>
      <p:sp>
        <p:nvSpPr>
          <p:cNvPr id="164" name="CasellaDiTesto 163">
            <a:extLst>
              <a:ext uri="{FF2B5EF4-FFF2-40B4-BE49-F238E27FC236}">
                <a16:creationId xmlns:a16="http://schemas.microsoft.com/office/drawing/2014/main" id="{B9576A4A-C4F9-7B4C-6C09-205F12BEA09A}"/>
              </a:ext>
            </a:extLst>
          </p:cNvPr>
          <p:cNvSpPr txBox="1"/>
          <p:nvPr/>
        </p:nvSpPr>
        <p:spPr>
          <a:xfrm>
            <a:off x="1796278" y="4789864"/>
            <a:ext cx="1055689" cy="261610"/>
          </a:xfrm>
          <a:prstGeom prst="rect">
            <a:avLst/>
          </a:prstGeom>
          <a:noFill/>
        </p:spPr>
        <p:txBody>
          <a:bodyPr wrap="square">
            <a:spAutoFit/>
          </a:bodyPr>
          <a:lstStyle/>
          <a:p>
            <a:r>
              <a:rPr lang="en-GB" sz="1100" b="1" dirty="0">
                <a:effectLst/>
                <a:latin typeface="Titillium"/>
                <a:ea typeface="Calibri" panose="020F0502020204030204" pitchFamily="34" charset="0"/>
              </a:rPr>
              <a:t>EU officers</a:t>
            </a:r>
            <a:endParaRPr lang="it-IT" sz="1100" b="1" dirty="0">
              <a:latin typeface="Titillium"/>
            </a:endParaRPr>
          </a:p>
        </p:txBody>
      </p:sp>
      <p:sp>
        <p:nvSpPr>
          <p:cNvPr id="165" name="CasellaDiTesto 164">
            <a:extLst>
              <a:ext uri="{FF2B5EF4-FFF2-40B4-BE49-F238E27FC236}">
                <a16:creationId xmlns:a16="http://schemas.microsoft.com/office/drawing/2014/main" id="{2A9D087B-60D1-A1FA-9DD4-54E7F6F0AA06}"/>
              </a:ext>
            </a:extLst>
          </p:cNvPr>
          <p:cNvSpPr txBox="1"/>
          <p:nvPr/>
        </p:nvSpPr>
        <p:spPr>
          <a:xfrm>
            <a:off x="8233011" y="4629778"/>
            <a:ext cx="1055689" cy="261610"/>
          </a:xfrm>
          <a:prstGeom prst="rect">
            <a:avLst/>
          </a:prstGeom>
          <a:noFill/>
        </p:spPr>
        <p:txBody>
          <a:bodyPr wrap="square">
            <a:spAutoFit/>
          </a:bodyPr>
          <a:lstStyle/>
          <a:p>
            <a:r>
              <a:rPr lang="en-GB" sz="1100" b="1" dirty="0">
                <a:effectLst/>
                <a:latin typeface="Titillium"/>
                <a:ea typeface="Calibri" panose="020F0502020204030204" pitchFamily="34" charset="0"/>
              </a:rPr>
              <a:t>NGOs</a:t>
            </a:r>
            <a:endParaRPr lang="it-IT" sz="1100" b="1" dirty="0">
              <a:latin typeface="Titillium"/>
            </a:endParaRPr>
          </a:p>
        </p:txBody>
      </p:sp>
      <p:sp>
        <p:nvSpPr>
          <p:cNvPr id="166" name="CasellaDiTesto 165">
            <a:extLst>
              <a:ext uri="{FF2B5EF4-FFF2-40B4-BE49-F238E27FC236}">
                <a16:creationId xmlns:a16="http://schemas.microsoft.com/office/drawing/2014/main" id="{80B1392A-6370-FF18-9457-8399F4866AEB}"/>
              </a:ext>
            </a:extLst>
          </p:cNvPr>
          <p:cNvSpPr txBox="1"/>
          <p:nvPr/>
        </p:nvSpPr>
        <p:spPr>
          <a:xfrm>
            <a:off x="8005860" y="5789587"/>
            <a:ext cx="1055689" cy="261610"/>
          </a:xfrm>
          <a:prstGeom prst="rect">
            <a:avLst/>
          </a:prstGeom>
          <a:noFill/>
        </p:spPr>
        <p:txBody>
          <a:bodyPr wrap="square">
            <a:spAutoFit/>
          </a:bodyPr>
          <a:lstStyle/>
          <a:p>
            <a:r>
              <a:rPr lang="en-GB" sz="1100" b="1" dirty="0">
                <a:effectLst/>
                <a:latin typeface="Titillium"/>
                <a:ea typeface="Calibri" panose="020F0502020204030204" pitchFamily="34" charset="0"/>
              </a:rPr>
              <a:t>Foundations</a:t>
            </a:r>
            <a:endParaRPr lang="it-IT" sz="1100" b="1" dirty="0">
              <a:latin typeface="Titillium"/>
            </a:endParaRPr>
          </a:p>
        </p:txBody>
      </p:sp>
      <p:sp>
        <p:nvSpPr>
          <p:cNvPr id="167" name="CasellaDiTesto 166">
            <a:extLst>
              <a:ext uri="{FF2B5EF4-FFF2-40B4-BE49-F238E27FC236}">
                <a16:creationId xmlns:a16="http://schemas.microsoft.com/office/drawing/2014/main" id="{30335114-9611-5A58-B0F2-1287A4F0AF1A}"/>
              </a:ext>
            </a:extLst>
          </p:cNvPr>
          <p:cNvSpPr txBox="1"/>
          <p:nvPr/>
        </p:nvSpPr>
        <p:spPr>
          <a:xfrm>
            <a:off x="7512864" y="5142149"/>
            <a:ext cx="1055689" cy="261610"/>
          </a:xfrm>
          <a:prstGeom prst="rect">
            <a:avLst/>
          </a:prstGeom>
          <a:noFill/>
        </p:spPr>
        <p:txBody>
          <a:bodyPr wrap="square">
            <a:spAutoFit/>
          </a:bodyPr>
          <a:lstStyle/>
          <a:p>
            <a:r>
              <a:rPr lang="en-GB" sz="1100" b="1" dirty="0">
                <a:effectLst/>
                <a:latin typeface="Titillium"/>
                <a:ea typeface="Calibri" panose="020F0502020204030204" pitchFamily="34" charset="0"/>
              </a:rPr>
              <a:t>??</a:t>
            </a:r>
            <a:endParaRPr lang="it-IT" sz="1100" b="1" dirty="0">
              <a:latin typeface="Titillium"/>
            </a:endParaRPr>
          </a:p>
        </p:txBody>
      </p:sp>
      <p:sp>
        <p:nvSpPr>
          <p:cNvPr id="168" name="CasellaDiTesto 167">
            <a:extLst>
              <a:ext uri="{FF2B5EF4-FFF2-40B4-BE49-F238E27FC236}">
                <a16:creationId xmlns:a16="http://schemas.microsoft.com/office/drawing/2014/main" id="{694BC9BB-F789-6258-324E-2BE0C1B17831}"/>
              </a:ext>
            </a:extLst>
          </p:cNvPr>
          <p:cNvSpPr txBox="1"/>
          <p:nvPr/>
        </p:nvSpPr>
        <p:spPr>
          <a:xfrm>
            <a:off x="8275423" y="5259817"/>
            <a:ext cx="1055689" cy="261610"/>
          </a:xfrm>
          <a:prstGeom prst="rect">
            <a:avLst/>
          </a:prstGeom>
          <a:noFill/>
        </p:spPr>
        <p:txBody>
          <a:bodyPr wrap="square">
            <a:spAutoFit/>
          </a:bodyPr>
          <a:lstStyle/>
          <a:p>
            <a:r>
              <a:rPr lang="en-GB" sz="1100" b="1" dirty="0">
                <a:effectLst/>
                <a:latin typeface="Titillium"/>
                <a:ea typeface="Calibri" panose="020F0502020204030204" pitchFamily="34" charset="0"/>
              </a:rPr>
              <a:t>??</a:t>
            </a:r>
            <a:endParaRPr lang="it-IT" sz="1100" b="1" dirty="0">
              <a:latin typeface="Titillium"/>
            </a:endParaRPr>
          </a:p>
        </p:txBody>
      </p:sp>
      <p:sp>
        <p:nvSpPr>
          <p:cNvPr id="169" name="CasellaDiTesto 168">
            <a:extLst>
              <a:ext uri="{FF2B5EF4-FFF2-40B4-BE49-F238E27FC236}">
                <a16:creationId xmlns:a16="http://schemas.microsoft.com/office/drawing/2014/main" id="{400B86EC-D295-2571-FE21-7A93182912AE}"/>
              </a:ext>
            </a:extLst>
          </p:cNvPr>
          <p:cNvSpPr txBox="1"/>
          <p:nvPr/>
        </p:nvSpPr>
        <p:spPr>
          <a:xfrm>
            <a:off x="8999370" y="4822341"/>
            <a:ext cx="1055689" cy="261610"/>
          </a:xfrm>
          <a:prstGeom prst="rect">
            <a:avLst/>
          </a:prstGeom>
          <a:noFill/>
        </p:spPr>
        <p:txBody>
          <a:bodyPr wrap="square">
            <a:spAutoFit/>
          </a:bodyPr>
          <a:lstStyle/>
          <a:p>
            <a:r>
              <a:rPr lang="en-GB" sz="1100" b="1" dirty="0">
                <a:effectLst/>
                <a:latin typeface="Titillium"/>
                <a:ea typeface="Calibri" panose="020F0502020204030204" pitchFamily="34" charset="0"/>
              </a:rPr>
              <a:t>??</a:t>
            </a:r>
            <a:endParaRPr lang="it-IT" sz="1100" b="1" dirty="0">
              <a:latin typeface="Titillium"/>
            </a:endParaRPr>
          </a:p>
        </p:txBody>
      </p:sp>
      <p:sp>
        <p:nvSpPr>
          <p:cNvPr id="170" name="Ovale 169">
            <a:extLst>
              <a:ext uri="{FF2B5EF4-FFF2-40B4-BE49-F238E27FC236}">
                <a16:creationId xmlns:a16="http://schemas.microsoft.com/office/drawing/2014/main" id="{3A66E461-D8EE-B109-15C5-9E210BDBC38A}"/>
              </a:ext>
            </a:extLst>
          </p:cNvPr>
          <p:cNvSpPr/>
          <p:nvPr/>
        </p:nvSpPr>
        <p:spPr>
          <a:xfrm>
            <a:off x="7318405" y="5545831"/>
            <a:ext cx="320280" cy="322018"/>
          </a:xfrm>
          <a:prstGeom prst="ellipse">
            <a:avLst/>
          </a:prstGeom>
          <a:solidFill>
            <a:srgbClr val="EC6709"/>
          </a:solidFill>
          <a:ln>
            <a:solidFill>
              <a:srgbClr val="EC6709"/>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it-IT"/>
          </a:p>
        </p:txBody>
      </p:sp>
      <p:sp>
        <p:nvSpPr>
          <p:cNvPr id="171" name="Ovale 170">
            <a:extLst>
              <a:ext uri="{FF2B5EF4-FFF2-40B4-BE49-F238E27FC236}">
                <a16:creationId xmlns:a16="http://schemas.microsoft.com/office/drawing/2014/main" id="{4DA4BF55-0660-3EB3-1485-1B3E9BDC811C}"/>
              </a:ext>
            </a:extLst>
          </p:cNvPr>
          <p:cNvSpPr/>
          <p:nvPr/>
        </p:nvSpPr>
        <p:spPr>
          <a:xfrm>
            <a:off x="3420115" y="5351617"/>
            <a:ext cx="320280" cy="322018"/>
          </a:xfrm>
          <a:prstGeom prst="ellipse">
            <a:avLst/>
          </a:prstGeom>
          <a:solidFill>
            <a:srgbClr val="86C4EC"/>
          </a:solidFill>
          <a:ln>
            <a:solidFill>
              <a:srgbClr val="86C4EC"/>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it-IT" dirty="0"/>
          </a:p>
        </p:txBody>
      </p:sp>
      <p:sp>
        <p:nvSpPr>
          <p:cNvPr id="172" name="Ovale 171">
            <a:extLst>
              <a:ext uri="{FF2B5EF4-FFF2-40B4-BE49-F238E27FC236}">
                <a16:creationId xmlns:a16="http://schemas.microsoft.com/office/drawing/2014/main" id="{56742501-CA46-7887-7914-76E6039FD2A6}"/>
              </a:ext>
            </a:extLst>
          </p:cNvPr>
          <p:cNvSpPr/>
          <p:nvPr/>
        </p:nvSpPr>
        <p:spPr>
          <a:xfrm>
            <a:off x="2254696" y="5132048"/>
            <a:ext cx="320280" cy="322018"/>
          </a:xfrm>
          <a:prstGeom prst="ellipse">
            <a:avLst/>
          </a:prstGeom>
          <a:solidFill>
            <a:srgbClr val="86C4EC"/>
          </a:solidFill>
          <a:ln>
            <a:solidFill>
              <a:srgbClr val="86C4EC"/>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it-IT" dirty="0"/>
          </a:p>
        </p:txBody>
      </p:sp>
      <p:sp>
        <p:nvSpPr>
          <p:cNvPr id="173" name="Ovale 172">
            <a:extLst>
              <a:ext uri="{FF2B5EF4-FFF2-40B4-BE49-F238E27FC236}">
                <a16:creationId xmlns:a16="http://schemas.microsoft.com/office/drawing/2014/main" id="{ED80DD8C-88BC-FA64-3710-70BC1686B731}"/>
              </a:ext>
            </a:extLst>
          </p:cNvPr>
          <p:cNvSpPr/>
          <p:nvPr/>
        </p:nvSpPr>
        <p:spPr>
          <a:xfrm>
            <a:off x="3028348" y="4325257"/>
            <a:ext cx="320280" cy="322018"/>
          </a:xfrm>
          <a:prstGeom prst="ellipse">
            <a:avLst/>
          </a:prstGeom>
          <a:solidFill>
            <a:srgbClr val="86C4EC"/>
          </a:solidFill>
          <a:ln>
            <a:solidFill>
              <a:srgbClr val="86C4EC"/>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it-IT" dirty="0"/>
          </a:p>
        </p:txBody>
      </p:sp>
      <p:sp>
        <p:nvSpPr>
          <p:cNvPr id="174" name="Ovale 173">
            <a:extLst>
              <a:ext uri="{FF2B5EF4-FFF2-40B4-BE49-F238E27FC236}">
                <a16:creationId xmlns:a16="http://schemas.microsoft.com/office/drawing/2014/main" id="{4445A875-1FCA-5CA0-2649-79179BB7521B}"/>
              </a:ext>
            </a:extLst>
          </p:cNvPr>
          <p:cNvSpPr/>
          <p:nvPr/>
        </p:nvSpPr>
        <p:spPr>
          <a:xfrm>
            <a:off x="8849731" y="4381900"/>
            <a:ext cx="320280" cy="322018"/>
          </a:xfrm>
          <a:prstGeom prst="ellipse">
            <a:avLst/>
          </a:prstGeom>
          <a:solidFill>
            <a:srgbClr val="EC6709"/>
          </a:solidFill>
          <a:ln>
            <a:solidFill>
              <a:srgbClr val="EC6709"/>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it-IT"/>
          </a:p>
        </p:txBody>
      </p:sp>
      <p:sp>
        <p:nvSpPr>
          <p:cNvPr id="175" name="Ovale 174">
            <a:extLst>
              <a:ext uri="{FF2B5EF4-FFF2-40B4-BE49-F238E27FC236}">
                <a16:creationId xmlns:a16="http://schemas.microsoft.com/office/drawing/2014/main" id="{B874BD96-D3AD-0B60-3F3C-F75400C484C0}"/>
              </a:ext>
            </a:extLst>
          </p:cNvPr>
          <p:cNvSpPr/>
          <p:nvPr/>
        </p:nvSpPr>
        <p:spPr>
          <a:xfrm>
            <a:off x="8642606" y="5333489"/>
            <a:ext cx="320280" cy="322018"/>
          </a:xfrm>
          <a:prstGeom prst="ellipse">
            <a:avLst/>
          </a:prstGeom>
          <a:solidFill>
            <a:srgbClr val="86C4EC"/>
          </a:solidFill>
          <a:ln>
            <a:solidFill>
              <a:srgbClr val="86C4EC"/>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it-IT" dirty="0"/>
          </a:p>
        </p:txBody>
      </p:sp>
      <p:sp>
        <p:nvSpPr>
          <p:cNvPr id="176" name="Ovale 175">
            <a:extLst>
              <a:ext uri="{FF2B5EF4-FFF2-40B4-BE49-F238E27FC236}">
                <a16:creationId xmlns:a16="http://schemas.microsoft.com/office/drawing/2014/main" id="{6FF48028-B50C-B8B6-E8DC-CD29C75F1F6F}"/>
              </a:ext>
            </a:extLst>
          </p:cNvPr>
          <p:cNvSpPr/>
          <p:nvPr/>
        </p:nvSpPr>
        <p:spPr>
          <a:xfrm>
            <a:off x="7879022" y="4829728"/>
            <a:ext cx="320280" cy="322018"/>
          </a:xfrm>
          <a:prstGeom prst="ellipse">
            <a:avLst/>
          </a:prstGeom>
          <a:solidFill>
            <a:srgbClr val="86C4EC"/>
          </a:solidFill>
          <a:ln>
            <a:solidFill>
              <a:srgbClr val="86C4EC"/>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it-IT" dirty="0"/>
          </a:p>
        </p:txBody>
      </p:sp>
      <p:sp>
        <p:nvSpPr>
          <p:cNvPr id="46" name="Ovale 45">
            <a:extLst>
              <a:ext uri="{FF2B5EF4-FFF2-40B4-BE49-F238E27FC236}">
                <a16:creationId xmlns:a16="http://schemas.microsoft.com/office/drawing/2014/main" id="{C05F1FFA-820D-F96A-7AF9-3584F10B5AA5}"/>
              </a:ext>
            </a:extLst>
          </p:cNvPr>
          <p:cNvSpPr/>
          <p:nvPr/>
        </p:nvSpPr>
        <p:spPr>
          <a:xfrm>
            <a:off x="9434269" y="1177138"/>
            <a:ext cx="896525" cy="741432"/>
          </a:xfrm>
          <a:prstGeom prst="ellipse">
            <a:avLst/>
          </a:prstGeom>
          <a:solidFill>
            <a:schemeClr val="bg1"/>
          </a:solidFill>
          <a:ln w="57150">
            <a:solidFill>
              <a:srgbClr val="2A65AF"/>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it-IT" sz="1600" b="1" dirty="0">
              <a:solidFill>
                <a:schemeClr val="tx1"/>
              </a:solidFill>
              <a:latin typeface="Titillium"/>
            </a:endParaRPr>
          </a:p>
        </p:txBody>
      </p:sp>
      <p:sp>
        <p:nvSpPr>
          <p:cNvPr id="178" name="Ovale 4">
            <a:extLst>
              <a:ext uri="{FF2B5EF4-FFF2-40B4-BE49-F238E27FC236}">
                <a16:creationId xmlns:a16="http://schemas.microsoft.com/office/drawing/2014/main" id="{00B5F1E9-B753-A15D-2B37-7C3ED930AE46}"/>
              </a:ext>
            </a:extLst>
          </p:cNvPr>
          <p:cNvSpPr txBox="1"/>
          <p:nvPr/>
        </p:nvSpPr>
        <p:spPr>
          <a:xfrm>
            <a:off x="9308377" y="5430147"/>
            <a:ext cx="946890" cy="43028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it-IT" sz="1400" b="1" kern="1200" dirty="0" err="1">
                <a:solidFill>
                  <a:schemeClr val="tx1"/>
                </a:solidFill>
                <a:latin typeface="Titillium"/>
              </a:rPr>
              <a:t>Investors</a:t>
            </a:r>
            <a:endParaRPr lang="it-IT" sz="1400" b="1" kern="1200" dirty="0">
              <a:solidFill>
                <a:schemeClr val="tx1"/>
              </a:solidFill>
              <a:latin typeface="Titillium"/>
            </a:endParaRPr>
          </a:p>
        </p:txBody>
      </p:sp>
      <p:sp>
        <p:nvSpPr>
          <p:cNvPr id="179" name="Ovale 4">
            <a:extLst>
              <a:ext uri="{FF2B5EF4-FFF2-40B4-BE49-F238E27FC236}">
                <a16:creationId xmlns:a16="http://schemas.microsoft.com/office/drawing/2014/main" id="{32ADC2EB-4B3F-C4D2-C1BA-1B99A4B83091}"/>
              </a:ext>
            </a:extLst>
          </p:cNvPr>
          <p:cNvSpPr txBox="1"/>
          <p:nvPr/>
        </p:nvSpPr>
        <p:spPr>
          <a:xfrm>
            <a:off x="9444532" y="1365940"/>
            <a:ext cx="946890" cy="43028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it-IT" sz="1600" b="1" kern="1200" dirty="0">
                <a:solidFill>
                  <a:schemeClr val="tx1"/>
                </a:solidFill>
                <a:latin typeface="Titillium"/>
              </a:rPr>
              <a:t>MUR</a:t>
            </a:r>
          </a:p>
        </p:txBody>
      </p:sp>
      <p:grpSp>
        <p:nvGrpSpPr>
          <p:cNvPr id="13" name="Gruppo 12">
            <a:extLst>
              <a:ext uri="{FF2B5EF4-FFF2-40B4-BE49-F238E27FC236}">
                <a16:creationId xmlns:a16="http://schemas.microsoft.com/office/drawing/2014/main" id="{029CA016-4FFB-7E03-3EE0-BF421E5694D3}"/>
              </a:ext>
            </a:extLst>
          </p:cNvPr>
          <p:cNvGrpSpPr/>
          <p:nvPr/>
        </p:nvGrpSpPr>
        <p:grpSpPr>
          <a:xfrm>
            <a:off x="4028003" y="2738353"/>
            <a:ext cx="884308" cy="574800"/>
            <a:chOff x="1885690" y="2706739"/>
            <a:chExt cx="884308" cy="574800"/>
          </a:xfrm>
        </p:grpSpPr>
        <p:sp>
          <p:nvSpPr>
            <p:cNvPr id="20" name="Rettangolo con angoli arrotondati 19">
              <a:extLst>
                <a:ext uri="{FF2B5EF4-FFF2-40B4-BE49-F238E27FC236}">
                  <a16:creationId xmlns:a16="http://schemas.microsoft.com/office/drawing/2014/main" id="{7FD135BA-9920-1584-ECFD-58FB0650A8A5}"/>
                </a:ext>
              </a:extLst>
            </p:cNvPr>
            <p:cNvSpPr/>
            <p:nvPr/>
          </p:nvSpPr>
          <p:spPr>
            <a:xfrm>
              <a:off x="1885690" y="2706739"/>
              <a:ext cx="884308" cy="5748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it-IT"/>
            </a:p>
          </p:txBody>
        </p:sp>
        <p:sp>
          <p:nvSpPr>
            <p:cNvPr id="21" name="CasellaDiTesto 20">
              <a:extLst>
                <a:ext uri="{FF2B5EF4-FFF2-40B4-BE49-F238E27FC236}">
                  <a16:creationId xmlns:a16="http://schemas.microsoft.com/office/drawing/2014/main" id="{D55D9D5B-6760-4357-32A9-88ED4D14691F}"/>
                </a:ext>
              </a:extLst>
            </p:cNvPr>
            <p:cNvSpPr txBox="1"/>
            <p:nvPr/>
          </p:nvSpPr>
          <p:spPr>
            <a:xfrm>
              <a:off x="1913749" y="2734798"/>
              <a:ext cx="828190" cy="5186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it-IT" sz="900" kern="1200" dirty="0"/>
                <a:t>WP6</a:t>
              </a:r>
            </a:p>
            <a:p>
              <a:pPr marL="0" lvl="0" indent="0" algn="ctr" defTabSz="400050">
                <a:lnSpc>
                  <a:spcPct val="90000"/>
                </a:lnSpc>
                <a:spcBef>
                  <a:spcPct val="0"/>
                </a:spcBef>
                <a:spcAft>
                  <a:spcPct val="35000"/>
                </a:spcAft>
                <a:buNone/>
              </a:pPr>
              <a:r>
                <a:rPr lang="en-GB" sz="600" kern="1200" noProof="0" dirty="0"/>
                <a:t>Open Cloud as single point of integration and access to services and resources</a:t>
              </a:r>
              <a:endParaRPr lang="it-IT" sz="600" kern="1200" dirty="0"/>
            </a:p>
          </p:txBody>
        </p:sp>
      </p:grpSp>
      <p:grpSp>
        <p:nvGrpSpPr>
          <p:cNvPr id="180" name="Gruppo 179">
            <a:extLst>
              <a:ext uri="{FF2B5EF4-FFF2-40B4-BE49-F238E27FC236}">
                <a16:creationId xmlns:a16="http://schemas.microsoft.com/office/drawing/2014/main" id="{ABECE3D6-60A5-52EC-9CAF-793984530BC8}"/>
              </a:ext>
            </a:extLst>
          </p:cNvPr>
          <p:cNvGrpSpPr/>
          <p:nvPr/>
        </p:nvGrpSpPr>
        <p:grpSpPr>
          <a:xfrm>
            <a:off x="5405650" y="2165073"/>
            <a:ext cx="884308" cy="574800"/>
            <a:chOff x="713975" y="677268"/>
            <a:chExt cx="884308" cy="574800"/>
          </a:xfrm>
        </p:grpSpPr>
        <p:sp>
          <p:nvSpPr>
            <p:cNvPr id="181" name="Rettangolo con angoli arrotondati 180">
              <a:extLst>
                <a:ext uri="{FF2B5EF4-FFF2-40B4-BE49-F238E27FC236}">
                  <a16:creationId xmlns:a16="http://schemas.microsoft.com/office/drawing/2014/main" id="{8C9E62B5-CCE1-6824-2896-09ECDA628BE1}"/>
                </a:ext>
              </a:extLst>
            </p:cNvPr>
            <p:cNvSpPr/>
            <p:nvPr/>
          </p:nvSpPr>
          <p:spPr>
            <a:xfrm>
              <a:off x="713975" y="677268"/>
              <a:ext cx="884308" cy="5748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it-IT"/>
            </a:p>
          </p:txBody>
        </p:sp>
        <p:sp>
          <p:nvSpPr>
            <p:cNvPr id="182" name="CasellaDiTesto 181">
              <a:extLst>
                <a:ext uri="{FF2B5EF4-FFF2-40B4-BE49-F238E27FC236}">
                  <a16:creationId xmlns:a16="http://schemas.microsoft.com/office/drawing/2014/main" id="{3B4C891A-0FA8-B4DE-22FA-F5655B19746C}"/>
                </a:ext>
              </a:extLst>
            </p:cNvPr>
            <p:cNvSpPr txBox="1"/>
            <p:nvPr/>
          </p:nvSpPr>
          <p:spPr>
            <a:xfrm>
              <a:off x="742034" y="705327"/>
              <a:ext cx="828190" cy="5186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it-IT" sz="900" kern="1200" dirty="0"/>
                <a:t>WP1</a:t>
              </a:r>
            </a:p>
            <a:p>
              <a:pPr marL="0" lvl="0" indent="0" algn="ctr" defTabSz="400050">
                <a:lnSpc>
                  <a:spcPct val="90000"/>
                </a:lnSpc>
                <a:spcBef>
                  <a:spcPct val="0"/>
                </a:spcBef>
                <a:spcAft>
                  <a:spcPct val="35000"/>
                </a:spcAft>
                <a:buNone/>
              </a:pPr>
              <a:r>
                <a:rPr lang="en-GB" sz="700" kern="1200" noProof="0" dirty="0"/>
                <a:t>Project Management</a:t>
              </a:r>
              <a:endParaRPr lang="it-IT" sz="700" kern="1200" dirty="0"/>
            </a:p>
          </p:txBody>
        </p:sp>
      </p:grpSp>
    </p:spTree>
    <p:extLst>
      <p:ext uri="{BB962C8B-B14F-4D97-AF65-F5344CB8AC3E}">
        <p14:creationId xmlns:p14="http://schemas.microsoft.com/office/powerpoint/2010/main" val="55801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le 17">
            <a:extLst>
              <a:ext uri="{FF2B5EF4-FFF2-40B4-BE49-F238E27FC236}">
                <a16:creationId xmlns:a16="http://schemas.microsoft.com/office/drawing/2014/main" id="{68CAEA57-05D8-73DB-DAF0-A78C6F04D054}"/>
              </a:ext>
            </a:extLst>
          </p:cNvPr>
          <p:cNvSpPr/>
          <p:nvPr/>
        </p:nvSpPr>
        <p:spPr>
          <a:xfrm>
            <a:off x="5357412" y="2766550"/>
            <a:ext cx="1198524" cy="11493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Ovale 16">
            <a:extLst>
              <a:ext uri="{FF2B5EF4-FFF2-40B4-BE49-F238E27FC236}">
                <a16:creationId xmlns:a16="http://schemas.microsoft.com/office/drawing/2014/main" id="{024F96A1-17F1-7CB6-3309-D69CAFDE4F42}"/>
              </a:ext>
            </a:extLst>
          </p:cNvPr>
          <p:cNvSpPr/>
          <p:nvPr/>
        </p:nvSpPr>
        <p:spPr>
          <a:xfrm>
            <a:off x="1495451" y="2742449"/>
            <a:ext cx="1198524" cy="11493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CasellaDiTesto 2">
            <a:extLst>
              <a:ext uri="{FF2B5EF4-FFF2-40B4-BE49-F238E27FC236}">
                <a16:creationId xmlns:a16="http://schemas.microsoft.com/office/drawing/2014/main" id="{17D3161B-BF4D-5488-1650-20EDB555620B}"/>
              </a:ext>
            </a:extLst>
          </p:cNvPr>
          <p:cNvSpPr txBox="1"/>
          <p:nvPr/>
        </p:nvSpPr>
        <p:spPr>
          <a:xfrm>
            <a:off x="258290" y="1360089"/>
            <a:ext cx="11382500" cy="5509200"/>
          </a:xfrm>
          <a:prstGeom prst="rect">
            <a:avLst/>
          </a:prstGeom>
          <a:noFill/>
        </p:spPr>
        <p:txBody>
          <a:bodyPr wrap="square">
            <a:spAutoFit/>
          </a:bodyPr>
          <a:lstStyle/>
          <a:p>
            <a:pPr algn="ctr"/>
            <a:r>
              <a:rPr lang="it-IT" sz="2400" b="1" dirty="0">
                <a:solidFill>
                  <a:srgbClr val="C48E48"/>
                </a:solidFill>
                <a:latin typeface="Titillium"/>
              </a:rPr>
              <a:t>FOSSR INNOVATIVE TOOLS</a:t>
            </a:r>
          </a:p>
          <a:p>
            <a:pPr algn="ctr"/>
            <a:endParaRPr lang="it-IT" sz="2000" dirty="0">
              <a:latin typeface="Titillium"/>
            </a:endParaRPr>
          </a:p>
          <a:p>
            <a:pPr algn="just"/>
            <a:r>
              <a:rPr lang="en-US" sz="2000" dirty="0">
                <a:latin typeface="Titillium"/>
              </a:rPr>
              <a:t>An important target of the Project FOSSR involves creating </a:t>
            </a:r>
            <a:r>
              <a:rPr lang="en-US" sz="2000" b="1" dirty="0">
                <a:latin typeface="Titillium"/>
              </a:rPr>
              <a:t>tools and services dedicated to data collection and analysis</a:t>
            </a:r>
            <a:r>
              <a:rPr lang="en-US" sz="2000" dirty="0">
                <a:latin typeface="Titillium"/>
              </a:rPr>
              <a:t>.</a:t>
            </a:r>
          </a:p>
          <a:p>
            <a:pPr algn="just"/>
            <a:endParaRPr lang="en-US" sz="2000" dirty="0">
              <a:latin typeface="Titillium"/>
            </a:endParaRPr>
          </a:p>
          <a:p>
            <a:pPr algn="just"/>
            <a:r>
              <a:rPr lang="en-US" sz="2000" dirty="0">
                <a:latin typeface="Titillium"/>
              </a:rPr>
              <a:t>FOSSR will provide resources to support </a:t>
            </a:r>
            <a:r>
              <a:rPr lang="en-US" sz="2000" b="1" dirty="0">
                <a:latin typeface="Titillium"/>
              </a:rPr>
              <a:t>methodological advances in data collection and analysis</a:t>
            </a:r>
            <a:r>
              <a:rPr lang="en-US" sz="2000" dirty="0">
                <a:latin typeface="Titillium"/>
              </a:rPr>
              <a:t>, address new research questions, and improve the robustness of results. </a:t>
            </a:r>
          </a:p>
          <a:p>
            <a:pPr algn="just"/>
            <a:endParaRPr lang="en-US" sz="2000" dirty="0">
              <a:latin typeface="Titillium"/>
            </a:endParaRPr>
          </a:p>
          <a:p>
            <a:pPr algn="just"/>
            <a:r>
              <a:rPr lang="en-US" sz="2000" dirty="0">
                <a:latin typeface="Titillium"/>
              </a:rPr>
              <a:t>It will also provide tools and services for building </a:t>
            </a:r>
            <a:r>
              <a:rPr lang="en-US" sz="2000" b="1" dirty="0">
                <a:latin typeface="Titillium"/>
              </a:rPr>
              <a:t>online probability and research panels </a:t>
            </a:r>
            <a:r>
              <a:rPr lang="en-US" sz="2000" dirty="0">
                <a:latin typeface="Titillium"/>
              </a:rPr>
              <a:t>for longitudinal surveys and establish an </a:t>
            </a:r>
            <a:r>
              <a:rPr lang="en-US" sz="2000" b="1" dirty="0">
                <a:latin typeface="Titillium"/>
              </a:rPr>
              <a:t>online laboratory network </a:t>
            </a:r>
            <a:r>
              <a:rPr lang="en-US" sz="2000" dirty="0">
                <a:latin typeface="Titillium"/>
              </a:rPr>
              <a:t>(VREs).</a:t>
            </a:r>
          </a:p>
          <a:p>
            <a:pPr algn="just"/>
            <a:endParaRPr lang="en-US" sz="2000" dirty="0">
              <a:latin typeface="Titillium"/>
            </a:endParaRPr>
          </a:p>
          <a:p>
            <a:pPr algn="just"/>
            <a:r>
              <a:rPr lang="en-US" sz="2000" dirty="0">
                <a:latin typeface="Titillium"/>
              </a:rPr>
              <a:t>The project also includes </a:t>
            </a:r>
            <a:r>
              <a:rPr lang="en-US" sz="2000" b="1" dirty="0">
                <a:latin typeface="Titillium"/>
              </a:rPr>
              <a:t>training initiatives </a:t>
            </a:r>
            <a:r>
              <a:rPr lang="en-US" sz="2000" dirty="0">
                <a:latin typeface="Titillium"/>
              </a:rPr>
              <a:t>to develop the skills of researchers and foster interactions between knowledge producers and stakeholders through </a:t>
            </a:r>
            <a:r>
              <a:rPr lang="en-US" sz="2000" b="1" dirty="0">
                <a:latin typeface="Titillium"/>
              </a:rPr>
              <a:t>higher education courses</a:t>
            </a:r>
            <a:r>
              <a:rPr lang="en-US" sz="2000" dirty="0">
                <a:latin typeface="Titillium"/>
              </a:rPr>
              <a:t>, with a focus on empowering young researchers.</a:t>
            </a:r>
          </a:p>
          <a:p>
            <a:pPr algn="just"/>
            <a:endParaRPr lang="en-US" sz="2000" dirty="0">
              <a:latin typeface="Titillium"/>
            </a:endParaRPr>
          </a:p>
          <a:p>
            <a:pPr algn="just"/>
            <a:endParaRPr lang="en-US" sz="2000" dirty="0">
              <a:latin typeface="Titillium"/>
            </a:endParaRPr>
          </a:p>
          <a:p>
            <a:pPr algn="just"/>
            <a:endParaRPr lang="en-US" sz="2000" dirty="0">
              <a:latin typeface="Titillium"/>
            </a:endParaRPr>
          </a:p>
        </p:txBody>
      </p:sp>
    </p:spTree>
    <p:extLst>
      <p:ext uri="{BB962C8B-B14F-4D97-AF65-F5344CB8AC3E}">
        <p14:creationId xmlns:p14="http://schemas.microsoft.com/office/powerpoint/2010/main" val="1196774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Immagine 77" descr="Immagine che contiene clipart, Elementi grafici, cerchio, cartone animato&#10;&#10;Descrizione generata automaticamente">
            <a:extLst>
              <a:ext uri="{FF2B5EF4-FFF2-40B4-BE49-F238E27FC236}">
                <a16:creationId xmlns:a16="http://schemas.microsoft.com/office/drawing/2014/main" id="{97A83101-F954-41EC-B0C0-220877D5087C}"/>
              </a:ext>
            </a:extLst>
          </p:cNvPr>
          <p:cNvPicPr>
            <a:picLocks noChangeAspect="1"/>
          </p:cNvPicPr>
          <p:nvPr/>
        </p:nvPicPr>
        <p:blipFill>
          <a:blip r:embed="rId3">
            <a:alphaModFix amt="40000"/>
            <a:extLst>
              <a:ext uri="{28A0092B-C50C-407E-A947-70E740481C1C}">
                <a14:useLocalDpi xmlns:a14="http://schemas.microsoft.com/office/drawing/2010/main" val="0"/>
              </a:ext>
            </a:extLst>
          </a:blip>
          <a:stretch>
            <a:fillRect/>
          </a:stretch>
        </p:blipFill>
        <p:spPr>
          <a:xfrm>
            <a:off x="3499540" y="1190300"/>
            <a:ext cx="5024852" cy="4845713"/>
          </a:xfrm>
          <a:prstGeom prst="rect">
            <a:avLst/>
          </a:prstGeom>
          <a:effectLst>
            <a:glow>
              <a:schemeClr val="accent1"/>
            </a:glow>
            <a:reflection endPos="0" dist="50800" dir="5400000" sy="-100000" algn="bl" rotWithShape="0"/>
          </a:effectLst>
        </p:spPr>
      </p:pic>
      <p:sp>
        <p:nvSpPr>
          <p:cNvPr id="16" name="Rettangolo con angoli arrotondati 15">
            <a:extLst>
              <a:ext uri="{FF2B5EF4-FFF2-40B4-BE49-F238E27FC236}">
                <a16:creationId xmlns:a16="http://schemas.microsoft.com/office/drawing/2014/main" id="{B42FAB69-63E7-BBD7-5452-89FC57B29186}"/>
              </a:ext>
            </a:extLst>
          </p:cNvPr>
          <p:cNvSpPr/>
          <p:nvPr/>
        </p:nvSpPr>
        <p:spPr>
          <a:xfrm>
            <a:off x="8007333" y="1147767"/>
            <a:ext cx="2093842" cy="1160851"/>
          </a:xfrm>
          <a:prstGeom prst="roundRect">
            <a:avLst/>
          </a:prstGeom>
          <a:solidFill>
            <a:schemeClr val="bg1"/>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Rettangolo con angoli arrotondati 34">
            <a:extLst>
              <a:ext uri="{FF2B5EF4-FFF2-40B4-BE49-F238E27FC236}">
                <a16:creationId xmlns:a16="http://schemas.microsoft.com/office/drawing/2014/main" id="{ECBECD75-1F7B-3615-3F77-B4CF885D6E22}"/>
              </a:ext>
            </a:extLst>
          </p:cNvPr>
          <p:cNvSpPr/>
          <p:nvPr/>
        </p:nvSpPr>
        <p:spPr>
          <a:xfrm>
            <a:off x="5717702" y="5056506"/>
            <a:ext cx="1963999" cy="1214449"/>
          </a:xfrm>
          <a:prstGeom prst="roundRect">
            <a:avLst/>
          </a:prstGeom>
          <a:solidFill>
            <a:schemeClr val="bg1"/>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con angoli arrotondati 13">
            <a:extLst>
              <a:ext uri="{FF2B5EF4-FFF2-40B4-BE49-F238E27FC236}">
                <a16:creationId xmlns:a16="http://schemas.microsoft.com/office/drawing/2014/main" id="{56C0A65C-2219-4AC4-99E7-7380D6F69EBB}"/>
              </a:ext>
            </a:extLst>
          </p:cNvPr>
          <p:cNvSpPr/>
          <p:nvPr/>
        </p:nvSpPr>
        <p:spPr>
          <a:xfrm>
            <a:off x="5142944" y="1184875"/>
            <a:ext cx="1838537" cy="853323"/>
          </a:xfrm>
          <a:prstGeom prst="roundRect">
            <a:avLst/>
          </a:prstGeom>
          <a:solidFill>
            <a:schemeClr val="bg1"/>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3" name="Rettangolo 222">
            <a:extLst>
              <a:ext uri="{FF2B5EF4-FFF2-40B4-BE49-F238E27FC236}">
                <a16:creationId xmlns:a16="http://schemas.microsoft.com/office/drawing/2014/main" id="{F0C7A1BA-AD77-741C-BACE-39E4DAF51C8B}"/>
              </a:ext>
            </a:extLst>
          </p:cNvPr>
          <p:cNvSpPr/>
          <p:nvPr/>
        </p:nvSpPr>
        <p:spPr>
          <a:xfrm>
            <a:off x="1443509" y="2881990"/>
            <a:ext cx="687943" cy="520817"/>
          </a:xfrm>
          <a:prstGeom prst="rect">
            <a:avLst/>
          </a:prstGeom>
          <a:solidFill>
            <a:srgbClr val="EB670A"/>
          </a:solidFill>
          <a:ln>
            <a:solidFill>
              <a:srgbClr val="EB670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Google Shape;207;p3">
            <a:extLst>
              <a:ext uri="{FF2B5EF4-FFF2-40B4-BE49-F238E27FC236}">
                <a16:creationId xmlns:a16="http://schemas.microsoft.com/office/drawing/2014/main" id="{C2FE640E-D743-B075-09BB-F4B7CFC83855}"/>
              </a:ext>
            </a:extLst>
          </p:cNvPr>
          <p:cNvPicPr preferRelativeResize="0"/>
          <p:nvPr/>
        </p:nvPicPr>
        <p:blipFill rotWithShape="1">
          <a:blip r:embed="rId4">
            <a:alphaModFix/>
          </a:blip>
          <a:srcRect/>
          <a:stretch/>
        </p:blipFill>
        <p:spPr>
          <a:xfrm>
            <a:off x="5311015" y="3503405"/>
            <a:ext cx="641071" cy="209562"/>
          </a:xfrm>
          <a:prstGeom prst="rect">
            <a:avLst/>
          </a:prstGeom>
          <a:noFill/>
          <a:ln>
            <a:noFill/>
          </a:ln>
        </p:spPr>
      </p:pic>
      <p:pic>
        <p:nvPicPr>
          <p:cNvPr id="5" name="Immagine 4" descr="Immagine che contiene Carattere, Elementi grafici, testo, logo&#10;&#10;Descrizione generata automaticamente">
            <a:extLst>
              <a:ext uri="{FF2B5EF4-FFF2-40B4-BE49-F238E27FC236}">
                <a16:creationId xmlns:a16="http://schemas.microsoft.com/office/drawing/2014/main" id="{576F881A-4D9F-A7F2-C00F-599141A931F7}"/>
              </a:ext>
            </a:extLst>
          </p:cNvPr>
          <p:cNvPicPr>
            <a:picLocks noChangeAspect="1"/>
          </p:cNvPicPr>
          <p:nvPr/>
        </p:nvPicPr>
        <p:blipFill>
          <a:blip r:embed="rId5"/>
          <a:stretch>
            <a:fillRect/>
          </a:stretch>
        </p:blipFill>
        <p:spPr>
          <a:xfrm>
            <a:off x="5406374" y="3754352"/>
            <a:ext cx="1437701" cy="242221"/>
          </a:xfrm>
          <a:prstGeom prst="rect">
            <a:avLst/>
          </a:prstGeom>
        </p:spPr>
      </p:pic>
      <p:pic>
        <p:nvPicPr>
          <p:cNvPr id="6" name="Elemento grafico 5">
            <a:extLst>
              <a:ext uri="{FF2B5EF4-FFF2-40B4-BE49-F238E27FC236}">
                <a16:creationId xmlns:a16="http://schemas.microsoft.com/office/drawing/2014/main" id="{8E6429C4-A4EE-0B00-57FE-7065923659E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889608" y="3242675"/>
            <a:ext cx="745581" cy="237230"/>
          </a:xfrm>
          <a:prstGeom prst="rect">
            <a:avLst/>
          </a:prstGeom>
        </p:spPr>
      </p:pic>
      <p:sp>
        <p:nvSpPr>
          <p:cNvPr id="10" name="CasellaDiTesto 9">
            <a:extLst>
              <a:ext uri="{FF2B5EF4-FFF2-40B4-BE49-F238E27FC236}">
                <a16:creationId xmlns:a16="http://schemas.microsoft.com/office/drawing/2014/main" id="{679B7145-5527-BC65-8A9D-EEAAA2F3C26B}"/>
              </a:ext>
            </a:extLst>
          </p:cNvPr>
          <p:cNvSpPr txBox="1"/>
          <p:nvPr/>
        </p:nvSpPr>
        <p:spPr>
          <a:xfrm>
            <a:off x="4978818" y="4145920"/>
            <a:ext cx="2419488" cy="276999"/>
          </a:xfrm>
          <a:prstGeom prst="rect">
            <a:avLst/>
          </a:prstGeom>
          <a:noFill/>
        </p:spPr>
        <p:txBody>
          <a:bodyPr wrap="square" rtlCol="0">
            <a:spAutoFit/>
          </a:bodyPr>
          <a:lstStyle/>
          <a:p>
            <a:r>
              <a:rPr lang="it-IT" sz="1200" b="1" dirty="0"/>
              <a:t>Data </a:t>
            </a:r>
            <a:r>
              <a:rPr lang="it-IT" sz="1200" b="1" dirty="0" err="1"/>
              <a:t>curation</a:t>
            </a:r>
            <a:r>
              <a:rPr lang="it-IT" sz="1200" b="1" dirty="0"/>
              <a:t> and </a:t>
            </a:r>
            <a:r>
              <a:rPr lang="it-IT" sz="1200" b="1" dirty="0" err="1"/>
              <a:t>preservation</a:t>
            </a:r>
            <a:endParaRPr lang="it-IT" sz="1200" b="1" dirty="0"/>
          </a:p>
        </p:txBody>
      </p:sp>
      <p:pic>
        <p:nvPicPr>
          <p:cNvPr id="17" name="Immagine 16" descr="Immagine che contiene testo, schermata, Carattere, Blu elettrico&#10;&#10;Descrizione generata automaticamente">
            <a:extLst>
              <a:ext uri="{FF2B5EF4-FFF2-40B4-BE49-F238E27FC236}">
                <a16:creationId xmlns:a16="http://schemas.microsoft.com/office/drawing/2014/main" id="{D874B0AB-B39F-98AE-C5C3-DAB6A1FA66C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52646" y="1452614"/>
            <a:ext cx="1600679" cy="774688"/>
          </a:xfrm>
          <a:prstGeom prst="rect">
            <a:avLst/>
          </a:prstGeom>
        </p:spPr>
      </p:pic>
      <p:sp>
        <p:nvSpPr>
          <p:cNvPr id="18" name="Rettangolo con angoli arrotondati 17">
            <a:extLst>
              <a:ext uri="{FF2B5EF4-FFF2-40B4-BE49-F238E27FC236}">
                <a16:creationId xmlns:a16="http://schemas.microsoft.com/office/drawing/2014/main" id="{65EA9DEB-CD70-9A58-6EF9-C693218E7C30}"/>
              </a:ext>
            </a:extLst>
          </p:cNvPr>
          <p:cNvSpPr/>
          <p:nvPr/>
        </p:nvSpPr>
        <p:spPr>
          <a:xfrm>
            <a:off x="78555" y="3725224"/>
            <a:ext cx="2103323" cy="1166926"/>
          </a:xfrm>
          <a:prstGeom prst="round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CasellaDiTesto 19">
            <a:extLst>
              <a:ext uri="{FF2B5EF4-FFF2-40B4-BE49-F238E27FC236}">
                <a16:creationId xmlns:a16="http://schemas.microsoft.com/office/drawing/2014/main" id="{F28A99A7-1D60-351A-400C-2EA3734401F8}"/>
              </a:ext>
            </a:extLst>
          </p:cNvPr>
          <p:cNvSpPr txBox="1"/>
          <p:nvPr/>
        </p:nvSpPr>
        <p:spPr>
          <a:xfrm>
            <a:off x="67105" y="3721244"/>
            <a:ext cx="2210824" cy="430887"/>
          </a:xfrm>
          <a:prstGeom prst="rect">
            <a:avLst/>
          </a:prstGeom>
          <a:noFill/>
        </p:spPr>
        <p:txBody>
          <a:bodyPr wrap="square">
            <a:spAutoFit/>
          </a:bodyPr>
          <a:lstStyle/>
          <a:p>
            <a:pPr algn="ctr"/>
            <a:r>
              <a:rPr lang="it-IT" sz="1100" b="1" dirty="0">
                <a:solidFill>
                  <a:srgbClr val="000000"/>
                </a:solidFill>
                <a:highlight>
                  <a:srgbClr val="FFFFFF"/>
                </a:highlight>
                <a:latin typeface="Calibri" panose="020F0502020204030204" pitchFamily="34" charset="0"/>
              </a:rPr>
              <a:t>Open </a:t>
            </a:r>
            <a:r>
              <a:rPr lang="it-IT" sz="1100" b="1" dirty="0" err="1">
                <a:solidFill>
                  <a:srgbClr val="000000"/>
                </a:solidFill>
                <a:highlight>
                  <a:srgbClr val="FFFFFF"/>
                </a:highlight>
                <a:latin typeface="Calibri" panose="020F0502020204030204" pitchFamily="34" charset="0"/>
              </a:rPr>
              <a:t>Documentation</a:t>
            </a:r>
            <a:endParaRPr lang="it-IT" sz="1100" b="1" dirty="0">
              <a:solidFill>
                <a:srgbClr val="000000"/>
              </a:solidFill>
              <a:highlight>
                <a:srgbClr val="FFFFFF"/>
              </a:highlight>
              <a:latin typeface="Calibri" panose="020F0502020204030204" pitchFamily="34" charset="0"/>
            </a:endParaRPr>
          </a:p>
          <a:p>
            <a:pPr algn="ctr"/>
            <a:r>
              <a:rPr lang="it-IT" sz="1100" b="1" dirty="0" err="1">
                <a:solidFill>
                  <a:srgbClr val="000000"/>
                </a:solidFill>
                <a:highlight>
                  <a:srgbClr val="FFFFFF"/>
                </a:highlight>
                <a:latin typeface="Calibri" panose="020F0502020204030204" pitchFamily="34" charset="0"/>
              </a:rPr>
              <a:t>Dissemination</a:t>
            </a:r>
            <a:r>
              <a:rPr lang="it-IT" sz="1100" b="1" dirty="0">
                <a:solidFill>
                  <a:srgbClr val="000000"/>
                </a:solidFill>
                <a:highlight>
                  <a:srgbClr val="FFFFFF"/>
                </a:highlight>
                <a:latin typeface="Calibri" panose="020F0502020204030204" pitchFamily="34" charset="0"/>
              </a:rPr>
              <a:t> </a:t>
            </a:r>
            <a:r>
              <a:rPr lang="it-IT" sz="1100" b="1" dirty="0" err="1">
                <a:solidFill>
                  <a:srgbClr val="000000"/>
                </a:solidFill>
                <a:highlight>
                  <a:srgbClr val="FFFFFF"/>
                </a:highlight>
                <a:latin typeface="Calibri" panose="020F0502020204030204" pitchFamily="34" charset="0"/>
              </a:rPr>
              <a:t>External</a:t>
            </a:r>
            <a:r>
              <a:rPr lang="it-IT" sz="1100" b="1" dirty="0">
                <a:solidFill>
                  <a:srgbClr val="000000"/>
                </a:solidFill>
                <a:highlight>
                  <a:srgbClr val="FFFFFF"/>
                </a:highlight>
                <a:latin typeface="Calibri" panose="020F0502020204030204" pitchFamily="34" charset="0"/>
              </a:rPr>
              <a:t> Repository</a:t>
            </a:r>
            <a:endParaRPr lang="it-IT" sz="1100" b="1" dirty="0"/>
          </a:p>
        </p:txBody>
      </p:sp>
      <p:pic>
        <p:nvPicPr>
          <p:cNvPr id="23" name="Immagine 22" descr="Immagine che contiene schermata, design&#10;&#10;Descrizione generata automaticamente">
            <a:extLst>
              <a:ext uri="{FF2B5EF4-FFF2-40B4-BE49-F238E27FC236}">
                <a16:creationId xmlns:a16="http://schemas.microsoft.com/office/drawing/2014/main" id="{82ADAAFB-6059-BAFA-EB8E-50B3F602445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4065" y="4478221"/>
            <a:ext cx="1356450" cy="380915"/>
          </a:xfrm>
          <a:prstGeom prst="rect">
            <a:avLst/>
          </a:prstGeom>
        </p:spPr>
      </p:pic>
      <p:sp>
        <p:nvSpPr>
          <p:cNvPr id="24" name="CasellaDiTesto 23">
            <a:extLst>
              <a:ext uri="{FF2B5EF4-FFF2-40B4-BE49-F238E27FC236}">
                <a16:creationId xmlns:a16="http://schemas.microsoft.com/office/drawing/2014/main" id="{4A7C6A6B-D7D5-4034-E45D-ACD43D325F88}"/>
              </a:ext>
            </a:extLst>
          </p:cNvPr>
          <p:cNvSpPr txBox="1"/>
          <p:nvPr/>
        </p:nvSpPr>
        <p:spPr>
          <a:xfrm>
            <a:off x="9925238" y="2518984"/>
            <a:ext cx="2093843" cy="461665"/>
          </a:xfrm>
          <a:prstGeom prst="rect">
            <a:avLst/>
          </a:prstGeom>
          <a:noFill/>
        </p:spPr>
        <p:txBody>
          <a:bodyPr wrap="none" rtlCol="0">
            <a:spAutoFit/>
          </a:bodyPr>
          <a:lstStyle/>
          <a:p>
            <a:pPr algn="ctr"/>
            <a:r>
              <a:rPr lang="it-IT" sz="1200" b="1" kern="3600" dirty="0"/>
              <a:t>Survey-generator of new data</a:t>
            </a:r>
          </a:p>
          <a:p>
            <a:pPr algn="ctr"/>
            <a:r>
              <a:rPr lang="it-IT" sz="1200" b="1" kern="3600" dirty="0"/>
              <a:t>Survey-maker</a:t>
            </a:r>
          </a:p>
        </p:txBody>
      </p:sp>
      <p:sp>
        <p:nvSpPr>
          <p:cNvPr id="25" name="Rettangolo con angoli arrotondati 24">
            <a:extLst>
              <a:ext uri="{FF2B5EF4-FFF2-40B4-BE49-F238E27FC236}">
                <a16:creationId xmlns:a16="http://schemas.microsoft.com/office/drawing/2014/main" id="{AAAF6A74-DFAF-8001-EE08-D2A5E4111D7A}"/>
              </a:ext>
            </a:extLst>
          </p:cNvPr>
          <p:cNvSpPr/>
          <p:nvPr/>
        </p:nvSpPr>
        <p:spPr>
          <a:xfrm>
            <a:off x="9869252" y="2552319"/>
            <a:ext cx="2129123" cy="1431194"/>
          </a:xfrm>
          <a:prstGeom prst="round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6" name="Immagine 25" descr="Immagine che contiene testo, vestiti, cartone animato, schermata&#10;&#10;Descrizione generata automaticamente">
            <a:extLst>
              <a:ext uri="{FF2B5EF4-FFF2-40B4-BE49-F238E27FC236}">
                <a16:creationId xmlns:a16="http://schemas.microsoft.com/office/drawing/2014/main" id="{CCDEA655-4E51-9E43-2E6F-55046EF02A8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69416" y="2978526"/>
            <a:ext cx="1494618" cy="894963"/>
          </a:xfrm>
          <a:prstGeom prst="rect">
            <a:avLst/>
          </a:prstGeom>
        </p:spPr>
      </p:pic>
      <p:sp>
        <p:nvSpPr>
          <p:cNvPr id="28" name="CasellaDiTesto 27">
            <a:extLst>
              <a:ext uri="{FF2B5EF4-FFF2-40B4-BE49-F238E27FC236}">
                <a16:creationId xmlns:a16="http://schemas.microsoft.com/office/drawing/2014/main" id="{6F7541FF-9259-C224-AA5C-74A4DF1282DB}"/>
              </a:ext>
            </a:extLst>
          </p:cNvPr>
          <p:cNvSpPr txBox="1"/>
          <p:nvPr/>
        </p:nvSpPr>
        <p:spPr>
          <a:xfrm>
            <a:off x="-446639" y="2500018"/>
            <a:ext cx="3589130" cy="276999"/>
          </a:xfrm>
          <a:prstGeom prst="rect">
            <a:avLst/>
          </a:prstGeom>
          <a:noFill/>
        </p:spPr>
        <p:txBody>
          <a:bodyPr wrap="square">
            <a:spAutoFit/>
          </a:bodyPr>
          <a:lstStyle/>
          <a:p>
            <a:pPr algn="ctr"/>
            <a:r>
              <a:rPr lang="it-IT" sz="1200" b="1" dirty="0"/>
              <a:t>Support and </a:t>
            </a:r>
            <a:r>
              <a:rPr lang="it-IT" sz="1200" b="1" dirty="0" err="1"/>
              <a:t>Advise</a:t>
            </a:r>
            <a:endParaRPr lang="it-IT" sz="1200" b="1" dirty="0"/>
          </a:p>
        </p:txBody>
      </p:sp>
      <p:sp>
        <p:nvSpPr>
          <p:cNvPr id="29" name="Rettangolo con angoli arrotondati 28">
            <a:extLst>
              <a:ext uri="{FF2B5EF4-FFF2-40B4-BE49-F238E27FC236}">
                <a16:creationId xmlns:a16="http://schemas.microsoft.com/office/drawing/2014/main" id="{35CAF518-F2E6-F31E-82C0-BC11DD0725BD}"/>
              </a:ext>
            </a:extLst>
          </p:cNvPr>
          <p:cNvSpPr/>
          <p:nvPr/>
        </p:nvSpPr>
        <p:spPr>
          <a:xfrm>
            <a:off x="274947" y="2455360"/>
            <a:ext cx="1956432" cy="1171250"/>
          </a:xfrm>
          <a:prstGeom prst="round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CasellaDiTesto 30">
            <a:extLst>
              <a:ext uri="{FF2B5EF4-FFF2-40B4-BE49-F238E27FC236}">
                <a16:creationId xmlns:a16="http://schemas.microsoft.com/office/drawing/2014/main" id="{9C06E5DD-21FC-F742-FBBD-176291EBC280}"/>
              </a:ext>
            </a:extLst>
          </p:cNvPr>
          <p:cNvSpPr txBox="1"/>
          <p:nvPr/>
        </p:nvSpPr>
        <p:spPr>
          <a:xfrm>
            <a:off x="9152986" y="4106837"/>
            <a:ext cx="3589130" cy="461665"/>
          </a:xfrm>
          <a:prstGeom prst="rect">
            <a:avLst/>
          </a:prstGeom>
          <a:noFill/>
        </p:spPr>
        <p:txBody>
          <a:bodyPr wrap="square">
            <a:spAutoFit/>
          </a:bodyPr>
          <a:lstStyle/>
          <a:p>
            <a:pPr algn="ctr"/>
            <a:r>
              <a:rPr lang="it-IT" sz="1200" b="1" dirty="0"/>
              <a:t>High Performance Computing </a:t>
            </a:r>
          </a:p>
          <a:p>
            <a:pPr algn="ctr"/>
            <a:r>
              <a:rPr lang="it-IT" sz="1200" b="1" dirty="0"/>
              <a:t>(HPC)</a:t>
            </a:r>
          </a:p>
        </p:txBody>
      </p:sp>
      <p:sp>
        <p:nvSpPr>
          <p:cNvPr id="32" name="Rettangolo con angoli arrotondati 31">
            <a:extLst>
              <a:ext uri="{FF2B5EF4-FFF2-40B4-BE49-F238E27FC236}">
                <a16:creationId xmlns:a16="http://schemas.microsoft.com/office/drawing/2014/main" id="{F99D7760-4D2D-CD5F-70EB-A7343497D907}"/>
              </a:ext>
            </a:extLst>
          </p:cNvPr>
          <p:cNvSpPr/>
          <p:nvPr/>
        </p:nvSpPr>
        <p:spPr>
          <a:xfrm>
            <a:off x="9933648" y="4130079"/>
            <a:ext cx="2064727" cy="1214449"/>
          </a:xfrm>
          <a:prstGeom prst="round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3" name="Immagine 32" descr="Immagine che contiene Alluminio, interno&#10;&#10;Descrizione generata automaticamente">
            <a:extLst>
              <a:ext uri="{FF2B5EF4-FFF2-40B4-BE49-F238E27FC236}">
                <a16:creationId xmlns:a16="http://schemas.microsoft.com/office/drawing/2014/main" id="{B9E7427F-AA8C-C4F5-C809-ADB97FBE356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123675" y="4579230"/>
            <a:ext cx="1761360" cy="745653"/>
          </a:xfrm>
          <a:prstGeom prst="rect">
            <a:avLst/>
          </a:prstGeom>
        </p:spPr>
      </p:pic>
      <p:pic>
        <p:nvPicPr>
          <p:cNvPr id="34" name="Immagine 33" descr="Immagine che contiene computer, forniture per ufficio, libro, computer&#10;&#10;Descrizione generata automaticamente">
            <a:extLst>
              <a:ext uri="{FF2B5EF4-FFF2-40B4-BE49-F238E27FC236}">
                <a16:creationId xmlns:a16="http://schemas.microsoft.com/office/drawing/2014/main" id="{DF346198-1CBD-A347-6313-E239E48E868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879188" y="5445947"/>
            <a:ext cx="1663370" cy="759249"/>
          </a:xfrm>
          <a:prstGeom prst="rect">
            <a:avLst/>
          </a:prstGeom>
        </p:spPr>
      </p:pic>
      <p:sp>
        <p:nvSpPr>
          <p:cNvPr id="36" name="CasellaDiTesto 35">
            <a:extLst>
              <a:ext uri="{FF2B5EF4-FFF2-40B4-BE49-F238E27FC236}">
                <a16:creationId xmlns:a16="http://schemas.microsoft.com/office/drawing/2014/main" id="{F927E3C0-E11C-9633-80D3-F03C26D62E07}"/>
              </a:ext>
            </a:extLst>
          </p:cNvPr>
          <p:cNvSpPr txBox="1"/>
          <p:nvPr/>
        </p:nvSpPr>
        <p:spPr>
          <a:xfrm>
            <a:off x="4933229" y="5021569"/>
            <a:ext cx="3589130" cy="461665"/>
          </a:xfrm>
          <a:prstGeom prst="rect">
            <a:avLst/>
          </a:prstGeom>
          <a:noFill/>
        </p:spPr>
        <p:txBody>
          <a:bodyPr wrap="square">
            <a:spAutoFit/>
          </a:bodyPr>
          <a:lstStyle/>
          <a:p>
            <a:pPr algn="ctr"/>
            <a:r>
              <a:rPr lang="it-IT" sz="1200" b="1" dirty="0"/>
              <a:t>Training and Public </a:t>
            </a:r>
          </a:p>
          <a:p>
            <a:pPr algn="ctr"/>
            <a:r>
              <a:rPr lang="it-IT" sz="1200" b="1" dirty="0"/>
              <a:t>Engagement</a:t>
            </a:r>
          </a:p>
        </p:txBody>
      </p:sp>
      <p:sp>
        <p:nvSpPr>
          <p:cNvPr id="40" name="CasellaDiTesto 39">
            <a:extLst>
              <a:ext uri="{FF2B5EF4-FFF2-40B4-BE49-F238E27FC236}">
                <a16:creationId xmlns:a16="http://schemas.microsoft.com/office/drawing/2014/main" id="{4119B548-F2BE-C24F-59B7-3A54D4B129F3}"/>
              </a:ext>
            </a:extLst>
          </p:cNvPr>
          <p:cNvSpPr txBox="1"/>
          <p:nvPr/>
        </p:nvSpPr>
        <p:spPr>
          <a:xfrm>
            <a:off x="7040452" y="5062461"/>
            <a:ext cx="3589130" cy="276999"/>
          </a:xfrm>
          <a:prstGeom prst="rect">
            <a:avLst/>
          </a:prstGeom>
          <a:noFill/>
        </p:spPr>
        <p:txBody>
          <a:bodyPr wrap="square">
            <a:spAutoFit/>
          </a:bodyPr>
          <a:lstStyle/>
          <a:p>
            <a:pPr algn="ctr"/>
            <a:r>
              <a:rPr lang="en-GB" sz="1200" b="1" dirty="0"/>
              <a:t>Web-scraping</a:t>
            </a:r>
          </a:p>
        </p:txBody>
      </p:sp>
      <p:sp>
        <p:nvSpPr>
          <p:cNvPr id="41" name="Rettangolo con angoli arrotondati 40">
            <a:extLst>
              <a:ext uri="{FF2B5EF4-FFF2-40B4-BE49-F238E27FC236}">
                <a16:creationId xmlns:a16="http://schemas.microsoft.com/office/drawing/2014/main" id="{8F250C7C-E4E7-B12B-846B-F6C123802DC3}"/>
              </a:ext>
            </a:extLst>
          </p:cNvPr>
          <p:cNvSpPr/>
          <p:nvPr/>
        </p:nvSpPr>
        <p:spPr>
          <a:xfrm>
            <a:off x="7826604" y="5042116"/>
            <a:ext cx="2021138" cy="1214449"/>
          </a:xfrm>
          <a:prstGeom prst="round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2" name="Immagine 41" descr="Immagine che contiene testo, Carattere, design, Elementi grafici&#10;&#10;Descrizione generata automaticamente">
            <a:extLst>
              <a:ext uri="{FF2B5EF4-FFF2-40B4-BE49-F238E27FC236}">
                <a16:creationId xmlns:a16="http://schemas.microsoft.com/office/drawing/2014/main" id="{8892638B-0F01-0A7C-77CD-704683E63A01}"/>
              </a:ext>
            </a:extLst>
          </p:cNvPr>
          <p:cNvPicPr>
            <a:picLocks noChangeAspect="1"/>
          </p:cNvPicPr>
          <p:nvPr/>
        </p:nvPicPr>
        <p:blipFill rotWithShape="1">
          <a:blip r:embed="rId13">
            <a:extLst>
              <a:ext uri="{28A0092B-C50C-407E-A947-70E740481C1C}">
                <a14:useLocalDpi xmlns:a14="http://schemas.microsoft.com/office/drawing/2010/main" val="0"/>
              </a:ext>
            </a:extLst>
          </a:blip>
          <a:srcRect r="-1895"/>
          <a:stretch/>
        </p:blipFill>
        <p:spPr>
          <a:xfrm>
            <a:off x="8095347" y="5362300"/>
            <a:ext cx="1539043" cy="819742"/>
          </a:xfrm>
          <a:prstGeom prst="rect">
            <a:avLst/>
          </a:prstGeom>
        </p:spPr>
      </p:pic>
      <p:sp>
        <p:nvSpPr>
          <p:cNvPr id="43" name="CasellaDiTesto 42">
            <a:extLst>
              <a:ext uri="{FF2B5EF4-FFF2-40B4-BE49-F238E27FC236}">
                <a16:creationId xmlns:a16="http://schemas.microsoft.com/office/drawing/2014/main" id="{496F6E18-3060-261E-FE9E-069D5F397527}"/>
              </a:ext>
            </a:extLst>
          </p:cNvPr>
          <p:cNvSpPr txBox="1"/>
          <p:nvPr/>
        </p:nvSpPr>
        <p:spPr>
          <a:xfrm>
            <a:off x="3459804" y="4977025"/>
            <a:ext cx="1561424" cy="461665"/>
          </a:xfrm>
          <a:prstGeom prst="rect">
            <a:avLst/>
          </a:prstGeom>
          <a:noFill/>
        </p:spPr>
        <p:txBody>
          <a:bodyPr wrap="square">
            <a:spAutoFit/>
          </a:bodyPr>
          <a:lstStyle/>
          <a:p>
            <a:pPr algn="ctr"/>
            <a:r>
              <a:rPr lang="it-IT" sz="1200" b="1" dirty="0"/>
              <a:t>ABM </a:t>
            </a:r>
            <a:r>
              <a:rPr lang="it-IT" sz="1200" b="1" dirty="0" err="1"/>
              <a:t>Laboratory</a:t>
            </a:r>
            <a:r>
              <a:rPr lang="it-IT" sz="1200" b="1" dirty="0"/>
              <a:t> </a:t>
            </a:r>
          </a:p>
          <a:p>
            <a:pPr algn="ctr"/>
            <a:r>
              <a:rPr lang="it-IT" sz="1200" b="1" dirty="0"/>
              <a:t>(agent-</a:t>
            </a:r>
            <a:r>
              <a:rPr lang="it-IT" sz="1200" b="1" dirty="0" err="1"/>
              <a:t>based</a:t>
            </a:r>
            <a:r>
              <a:rPr lang="it-IT" sz="1200" b="1" dirty="0"/>
              <a:t> model)</a:t>
            </a:r>
          </a:p>
        </p:txBody>
      </p:sp>
      <p:pic>
        <p:nvPicPr>
          <p:cNvPr id="45" name="Immagine 44">
            <a:extLst>
              <a:ext uri="{FF2B5EF4-FFF2-40B4-BE49-F238E27FC236}">
                <a16:creationId xmlns:a16="http://schemas.microsoft.com/office/drawing/2014/main" id="{02C10D76-95CA-52C4-1E58-6BD1FCBF60E7}"/>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418208" y="5403328"/>
            <a:ext cx="1634157" cy="878555"/>
          </a:xfrm>
          <a:prstGeom prst="rect">
            <a:avLst/>
          </a:prstGeom>
        </p:spPr>
      </p:pic>
      <p:sp>
        <p:nvSpPr>
          <p:cNvPr id="81" name="CasellaDiTesto 80">
            <a:extLst>
              <a:ext uri="{FF2B5EF4-FFF2-40B4-BE49-F238E27FC236}">
                <a16:creationId xmlns:a16="http://schemas.microsoft.com/office/drawing/2014/main" id="{85B1CE91-14EE-710C-E0CA-F186D5302D29}"/>
              </a:ext>
            </a:extLst>
          </p:cNvPr>
          <p:cNvSpPr txBox="1"/>
          <p:nvPr/>
        </p:nvSpPr>
        <p:spPr>
          <a:xfrm>
            <a:off x="678305" y="5018001"/>
            <a:ext cx="1885452" cy="415498"/>
          </a:xfrm>
          <a:prstGeom prst="rect">
            <a:avLst/>
          </a:prstGeom>
          <a:noFill/>
        </p:spPr>
        <p:txBody>
          <a:bodyPr wrap="none" rtlCol="0">
            <a:spAutoFit/>
          </a:bodyPr>
          <a:lstStyle/>
          <a:p>
            <a:pPr algn="ctr"/>
            <a:r>
              <a:rPr lang="it-IT" sz="1050" b="1" kern="3600" dirty="0"/>
              <a:t>Virtual </a:t>
            </a:r>
            <a:r>
              <a:rPr lang="it-IT" sz="1050" b="1" kern="3600" dirty="0" err="1"/>
              <a:t>Research</a:t>
            </a:r>
            <a:r>
              <a:rPr lang="it-IT" sz="1050" b="1" kern="3600" dirty="0"/>
              <a:t> Environment </a:t>
            </a:r>
          </a:p>
          <a:p>
            <a:pPr algn="ctr"/>
            <a:r>
              <a:rPr lang="it-IT" sz="1050" b="1" kern="3600" dirty="0"/>
              <a:t>(VRE)</a:t>
            </a:r>
          </a:p>
        </p:txBody>
      </p:sp>
      <p:sp>
        <p:nvSpPr>
          <p:cNvPr id="82" name="Rettangolo con angoli arrotondati 81">
            <a:extLst>
              <a:ext uri="{FF2B5EF4-FFF2-40B4-BE49-F238E27FC236}">
                <a16:creationId xmlns:a16="http://schemas.microsoft.com/office/drawing/2014/main" id="{761D518F-7378-7BC8-ECC5-BA2469BEC5F6}"/>
              </a:ext>
            </a:extLst>
          </p:cNvPr>
          <p:cNvSpPr/>
          <p:nvPr/>
        </p:nvSpPr>
        <p:spPr>
          <a:xfrm>
            <a:off x="608024" y="5002755"/>
            <a:ext cx="1973959" cy="1242562"/>
          </a:xfrm>
          <a:prstGeom prst="round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3" name="Immagine 82" descr="Immagine che contiene testo, occhiali, Viso umano, vestiti&#10;&#10;Descrizione generata automaticamente">
            <a:extLst>
              <a:ext uri="{FF2B5EF4-FFF2-40B4-BE49-F238E27FC236}">
                <a16:creationId xmlns:a16="http://schemas.microsoft.com/office/drawing/2014/main" id="{EC205357-5C9A-D121-0F54-187D483FB651}"/>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50446" y="5484480"/>
            <a:ext cx="1716655" cy="697353"/>
          </a:xfrm>
          <a:prstGeom prst="rect">
            <a:avLst/>
          </a:prstGeom>
        </p:spPr>
      </p:pic>
      <p:grpSp>
        <p:nvGrpSpPr>
          <p:cNvPr id="57" name="Gruppo 56">
            <a:extLst>
              <a:ext uri="{FF2B5EF4-FFF2-40B4-BE49-F238E27FC236}">
                <a16:creationId xmlns:a16="http://schemas.microsoft.com/office/drawing/2014/main" id="{DB243A2C-F573-EBA3-404C-3124ED04C7F8}"/>
              </a:ext>
            </a:extLst>
          </p:cNvPr>
          <p:cNvGrpSpPr/>
          <p:nvPr/>
        </p:nvGrpSpPr>
        <p:grpSpPr>
          <a:xfrm>
            <a:off x="1938928" y="4148539"/>
            <a:ext cx="710567" cy="635000"/>
            <a:chOff x="465527" y="1589747"/>
            <a:chExt cx="710567" cy="635000"/>
          </a:xfrm>
        </p:grpSpPr>
        <p:sp>
          <p:nvSpPr>
            <p:cNvPr id="37" name="Rettangolo con angoli arrotondati 36">
              <a:extLst>
                <a:ext uri="{FF2B5EF4-FFF2-40B4-BE49-F238E27FC236}">
                  <a16:creationId xmlns:a16="http://schemas.microsoft.com/office/drawing/2014/main" id="{B4A288E4-CB28-7CEE-6088-E3468DD25EC6}"/>
                </a:ext>
              </a:extLst>
            </p:cNvPr>
            <p:cNvSpPr/>
            <p:nvPr/>
          </p:nvSpPr>
          <p:spPr>
            <a:xfrm>
              <a:off x="470617" y="1589747"/>
              <a:ext cx="690141" cy="63500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Rettangolo con angoli arrotondati 37">
              <a:extLst>
                <a:ext uri="{FF2B5EF4-FFF2-40B4-BE49-F238E27FC236}">
                  <a16:creationId xmlns:a16="http://schemas.microsoft.com/office/drawing/2014/main" id="{28AF61B8-17B3-C5BF-D799-09F860FAB8EE}"/>
                </a:ext>
              </a:extLst>
            </p:cNvPr>
            <p:cNvSpPr/>
            <p:nvPr/>
          </p:nvSpPr>
          <p:spPr>
            <a:xfrm>
              <a:off x="471468" y="1589747"/>
              <a:ext cx="342900" cy="317500"/>
            </a:xfrm>
            <a:prstGeom prst="round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300" dirty="0">
                <a:solidFill>
                  <a:schemeClr val="tx1">
                    <a:lumMod val="75000"/>
                    <a:lumOff val="25000"/>
                  </a:schemeClr>
                </a:solidFill>
              </a:endParaRPr>
            </a:p>
          </p:txBody>
        </p:sp>
        <p:sp>
          <p:nvSpPr>
            <p:cNvPr id="39" name="Rettangolo con angoli arrotondati 38">
              <a:extLst>
                <a:ext uri="{FF2B5EF4-FFF2-40B4-BE49-F238E27FC236}">
                  <a16:creationId xmlns:a16="http://schemas.microsoft.com/office/drawing/2014/main" id="{B3A9A75D-C41E-E048-1061-125B90557E7B}"/>
                </a:ext>
              </a:extLst>
            </p:cNvPr>
            <p:cNvSpPr/>
            <p:nvPr/>
          </p:nvSpPr>
          <p:spPr>
            <a:xfrm>
              <a:off x="819458" y="1589747"/>
              <a:ext cx="342900" cy="317500"/>
            </a:xfrm>
            <a:prstGeom prst="round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175" algn="ctr"/>
              <a:endParaRPr lang="it-IT" sz="200" dirty="0">
                <a:solidFill>
                  <a:schemeClr val="tx1">
                    <a:lumMod val="75000"/>
                    <a:lumOff val="25000"/>
                  </a:schemeClr>
                </a:solidFill>
              </a:endParaRPr>
            </a:p>
          </p:txBody>
        </p:sp>
        <p:sp>
          <p:nvSpPr>
            <p:cNvPr id="46" name="Rettangolo con angoli arrotondati 45">
              <a:extLst>
                <a:ext uri="{FF2B5EF4-FFF2-40B4-BE49-F238E27FC236}">
                  <a16:creationId xmlns:a16="http://schemas.microsoft.com/office/drawing/2014/main" id="{BE4E7E0D-751B-67A8-8C20-C7B80F714FB7}"/>
                </a:ext>
              </a:extLst>
            </p:cNvPr>
            <p:cNvSpPr/>
            <p:nvPr/>
          </p:nvSpPr>
          <p:spPr>
            <a:xfrm>
              <a:off x="469944" y="1907247"/>
              <a:ext cx="345036" cy="317500"/>
            </a:xfrm>
            <a:prstGeom prst="round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8" name="Rettangolo con angoli arrotondati 47">
              <a:extLst>
                <a:ext uri="{FF2B5EF4-FFF2-40B4-BE49-F238E27FC236}">
                  <a16:creationId xmlns:a16="http://schemas.microsoft.com/office/drawing/2014/main" id="{6FC59AD0-CDCB-4A67-62BB-946FA2BEDBC7}"/>
                </a:ext>
              </a:extLst>
            </p:cNvPr>
            <p:cNvSpPr/>
            <p:nvPr/>
          </p:nvSpPr>
          <p:spPr>
            <a:xfrm>
              <a:off x="817858" y="1907247"/>
              <a:ext cx="342900" cy="317500"/>
            </a:xfrm>
            <a:prstGeom prst="round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 name="CasellaDiTesto 50">
              <a:extLst>
                <a:ext uri="{FF2B5EF4-FFF2-40B4-BE49-F238E27FC236}">
                  <a16:creationId xmlns:a16="http://schemas.microsoft.com/office/drawing/2014/main" id="{AC9754E9-EEF3-E891-CA0A-81FCCAF9E730}"/>
                </a:ext>
              </a:extLst>
            </p:cNvPr>
            <p:cNvSpPr txBox="1"/>
            <p:nvPr/>
          </p:nvSpPr>
          <p:spPr>
            <a:xfrm>
              <a:off x="485249" y="1612075"/>
              <a:ext cx="314509" cy="276999"/>
            </a:xfrm>
            <a:prstGeom prst="rect">
              <a:avLst/>
            </a:prstGeom>
            <a:noFill/>
          </p:spPr>
          <p:txBody>
            <a:bodyPr wrap="none" rtlCol="0">
              <a:spAutoFit/>
            </a:bodyPr>
            <a:lstStyle/>
            <a:p>
              <a:pPr algn="ctr"/>
              <a:r>
                <a:rPr lang="it-IT" sz="400" dirty="0"/>
                <a:t>Fase </a:t>
              </a:r>
            </a:p>
            <a:p>
              <a:pPr algn="ctr"/>
              <a:r>
                <a:rPr lang="it-IT" sz="400" dirty="0"/>
                <a:t>di </a:t>
              </a:r>
            </a:p>
            <a:p>
              <a:pPr algn="ctr"/>
              <a:r>
                <a:rPr lang="it-IT" sz="400" dirty="0"/>
                <a:t>analisi</a:t>
              </a:r>
            </a:p>
          </p:txBody>
        </p:sp>
        <p:sp>
          <p:nvSpPr>
            <p:cNvPr id="52" name="CasellaDiTesto 51">
              <a:extLst>
                <a:ext uri="{FF2B5EF4-FFF2-40B4-BE49-F238E27FC236}">
                  <a16:creationId xmlns:a16="http://schemas.microsoft.com/office/drawing/2014/main" id="{0DDAF685-2A51-CFF3-31E6-14974E96B8FB}"/>
                </a:ext>
              </a:extLst>
            </p:cNvPr>
            <p:cNvSpPr txBox="1"/>
            <p:nvPr/>
          </p:nvSpPr>
          <p:spPr>
            <a:xfrm>
              <a:off x="813494" y="1608735"/>
              <a:ext cx="362600" cy="276999"/>
            </a:xfrm>
            <a:prstGeom prst="rect">
              <a:avLst/>
            </a:prstGeom>
            <a:noFill/>
          </p:spPr>
          <p:txBody>
            <a:bodyPr wrap="square" rtlCol="0">
              <a:spAutoFit/>
            </a:bodyPr>
            <a:lstStyle/>
            <a:p>
              <a:pPr algn="ctr"/>
              <a:r>
                <a:rPr lang="it-IT" sz="400" dirty="0"/>
                <a:t>Fase </a:t>
              </a:r>
            </a:p>
            <a:p>
              <a:pPr algn="ctr"/>
              <a:r>
                <a:rPr lang="it-IT" sz="400" dirty="0"/>
                <a:t>di </a:t>
              </a:r>
            </a:p>
            <a:p>
              <a:pPr algn="ctr"/>
              <a:r>
                <a:rPr lang="it-IT" sz="400" dirty="0"/>
                <a:t>sviluppo</a:t>
              </a:r>
            </a:p>
          </p:txBody>
        </p:sp>
        <p:sp>
          <p:nvSpPr>
            <p:cNvPr id="54" name="CasellaDiTesto 53">
              <a:extLst>
                <a:ext uri="{FF2B5EF4-FFF2-40B4-BE49-F238E27FC236}">
                  <a16:creationId xmlns:a16="http://schemas.microsoft.com/office/drawing/2014/main" id="{7F7CEF5B-4645-41CD-D550-74F558D087D7}"/>
                </a:ext>
              </a:extLst>
            </p:cNvPr>
            <p:cNvSpPr txBox="1"/>
            <p:nvPr/>
          </p:nvSpPr>
          <p:spPr>
            <a:xfrm>
              <a:off x="833582" y="1951215"/>
              <a:ext cx="316112" cy="215444"/>
            </a:xfrm>
            <a:prstGeom prst="rect">
              <a:avLst/>
            </a:prstGeom>
            <a:noFill/>
          </p:spPr>
          <p:txBody>
            <a:bodyPr wrap="none" rtlCol="0">
              <a:spAutoFit/>
            </a:bodyPr>
            <a:lstStyle/>
            <a:p>
              <a:pPr algn="ctr"/>
              <a:r>
                <a:rPr lang="it-IT" sz="400" dirty="0"/>
                <a:t>Fase </a:t>
              </a:r>
            </a:p>
            <a:p>
              <a:pPr algn="ctr"/>
              <a:r>
                <a:rPr lang="it-IT" sz="400" dirty="0"/>
                <a:t>di test</a:t>
              </a:r>
            </a:p>
          </p:txBody>
        </p:sp>
        <p:sp>
          <p:nvSpPr>
            <p:cNvPr id="55" name="CasellaDiTesto 54">
              <a:extLst>
                <a:ext uri="{FF2B5EF4-FFF2-40B4-BE49-F238E27FC236}">
                  <a16:creationId xmlns:a16="http://schemas.microsoft.com/office/drawing/2014/main" id="{DDAC4324-370C-9DBB-B740-25659ECE6CF2}"/>
                </a:ext>
              </a:extLst>
            </p:cNvPr>
            <p:cNvSpPr txBox="1"/>
            <p:nvPr/>
          </p:nvSpPr>
          <p:spPr>
            <a:xfrm>
              <a:off x="465527" y="1984576"/>
              <a:ext cx="362600" cy="169277"/>
            </a:xfrm>
            <a:prstGeom prst="rect">
              <a:avLst/>
            </a:prstGeom>
            <a:noFill/>
          </p:spPr>
          <p:txBody>
            <a:bodyPr wrap="none" rtlCol="0">
              <a:spAutoFit/>
            </a:bodyPr>
            <a:lstStyle/>
            <a:p>
              <a:pPr algn="ctr"/>
              <a:r>
                <a:rPr lang="it-IT" sz="500" dirty="0"/>
                <a:t>Go live</a:t>
              </a:r>
            </a:p>
          </p:txBody>
        </p:sp>
      </p:grpSp>
      <p:grpSp>
        <p:nvGrpSpPr>
          <p:cNvPr id="110" name="Gruppo 109">
            <a:extLst>
              <a:ext uri="{FF2B5EF4-FFF2-40B4-BE49-F238E27FC236}">
                <a16:creationId xmlns:a16="http://schemas.microsoft.com/office/drawing/2014/main" id="{702DC3C6-D6A7-87B5-238D-4A9F18216682}"/>
              </a:ext>
            </a:extLst>
          </p:cNvPr>
          <p:cNvGrpSpPr/>
          <p:nvPr/>
        </p:nvGrpSpPr>
        <p:grpSpPr>
          <a:xfrm>
            <a:off x="9511786" y="5565607"/>
            <a:ext cx="714932" cy="638764"/>
            <a:chOff x="461162" y="1585983"/>
            <a:chExt cx="714932" cy="638764"/>
          </a:xfrm>
        </p:grpSpPr>
        <p:sp>
          <p:nvSpPr>
            <p:cNvPr id="111" name="Rettangolo con angoli arrotondati 110">
              <a:extLst>
                <a:ext uri="{FF2B5EF4-FFF2-40B4-BE49-F238E27FC236}">
                  <a16:creationId xmlns:a16="http://schemas.microsoft.com/office/drawing/2014/main" id="{A5385A32-8506-B7B3-9548-1D9CCDF71800}"/>
                </a:ext>
              </a:extLst>
            </p:cNvPr>
            <p:cNvSpPr/>
            <p:nvPr/>
          </p:nvSpPr>
          <p:spPr>
            <a:xfrm>
              <a:off x="470617" y="1589747"/>
              <a:ext cx="690141" cy="63500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2" name="Rettangolo con angoli arrotondati 111">
              <a:extLst>
                <a:ext uri="{FF2B5EF4-FFF2-40B4-BE49-F238E27FC236}">
                  <a16:creationId xmlns:a16="http://schemas.microsoft.com/office/drawing/2014/main" id="{14A25796-3401-947D-9A6A-D3142769F0CA}"/>
                </a:ext>
              </a:extLst>
            </p:cNvPr>
            <p:cNvSpPr/>
            <p:nvPr/>
          </p:nvSpPr>
          <p:spPr>
            <a:xfrm>
              <a:off x="471468" y="1589747"/>
              <a:ext cx="342900" cy="3175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300" dirty="0">
                <a:solidFill>
                  <a:schemeClr val="tx1">
                    <a:lumMod val="75000"/>
                    <a:lumOff val="25000"/>
                  </a:schemeClr>
                </a:solidFill>
              </a:endParaRPr>
            </a:p>
          </p:txBody>
        </p:sp>
        <p:sp>
          <p:nvSpPr>
            <p:cNvPr id="113" name="Rettangolo con angoli arrotondati 112">
              <a:extLst>
                <a:ext uri="{FF2B5EF4-FFF2-40B4-BE49-F238E27FC236}">
                  <a16:creationId xmlns:a16="http://schemas.microsoft.com/office/drawing/2014/main" id="{DAA11392-2444-1E8B-7C99-25BADD2CABF1}"/>
                </a:ext>
              </a:extLst>
            </p:cNvPr>
            <p:cNvSpPr/>
            <p:nvPr/>
          </p:nvSpPr>
          <p:spPr>
            <a:xfrm>
              <a:off x="819458" y="1589747"/>
              <a:ext cx="342900" cy="3175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175" algn="ctr"/>
              <a:endParaRPr lang="it-IT" sz="200" dirty="0">
                <a:solidFill>
                  <a:schemeClr val="tx1">
                    <a:lumMod val="75000"/>
                    <a:lumOff val="25000"/>
                  </a:schemeClr>
                </a:solidFill>
              </a:endParaRPr>
            </a:p>
          </p:txBody>
        </p:sp>
        <p:sp>
          <p:nvSpPr>
            <p:cNvPr id="114" name="Rettangolo con angoli arrotondati 113">
              <a:extLst>
                <a:ext uri="{FF2B5EF4-FFF2-40B4-BE49-F238E27FC236}">
                  <a16:creationId xmlns:a16="http://schemas.microsoft.com/office/drawing/2014/main" id="{0F4C11F3-5580-14D1-AB36-4554FF0BADD6}"/>
                </a:ext>
              </a:extLst>
            </p:cNvPr>
            <p:cNvSpPr/>
            <p:nvPr/>
          </p:nvSpPr>
          <p:spPr>
            <a:xfrm>
              <a:off x="469944" y="1907247"/>
              <a:ext cx="345036" cy="3175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5" name="Rettangolo con angoli arrotondati 114">
              <a:extLst>
                <a:ext uri="{FF2B5EF4-FFF2-40B4-BE49-F238E27FC236}">
                  <a16:creationId xmlns:a16="http://schemas.microsoft.com/office/drawing/2014/main" id="{E2E9B01E-2D25-C8A6-3446-67247CD5E509}"/>
                </a:ext>
              </a:extLst>
            </p:cNvPr>
            <p:cNvSpPr/>
            <p:nvPr/>
          </p:nvSpPr>
          <p:spPr>
            <a:xfrm>
              <a:off x="817858" y="1907247"/>
              <a:ext cx="342900" cy="3175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6" name="CasellaDiTesto 115">
              <a:extLst>
                <a:ext uri="{FF2B5EF4-FFF2-40B4-BE49-F238E27FC236}">
                  <a16:creationId xmlns:a16="http://schemas.microsoft.com/office/drawing/2014/main" id="{8A2D1C20-02BE-5756-F8EF-11D675B02ECD}"/>
                </a:ext>
              </a:extLst>
            </p:cNvPr>
            <p:cNvSpPr txBox="1"/>
            <p:nvPr/>
          </p:nvSpPr>
          <p:spPr>
            <a:xfrm>
              <a:off x="493895" y="1585983"/>
              <a:ext cx="314509" cy="276999"/>
            </a:xfrm>
            <a:prstGeom prst="rect">
              <a:avLst/>
            </a:prstGeom>
            <a:noFill/>
          </p:spPr>
          <p:txBody>
            <a:bodyPr wrap="none" rtlCol="0">
              <a:spAutoFit/>
            </a:bodyPr>
            <a:lstStyle/>
            <a:p>
              <a:pPr algn="ctr"/>
              <a:r>
                <a:rPr lang="it-IT" sz="400" dirty="0"/>
                <a:t>Fase </a:t>
              </a:r>
            </a:p>
            <a:p>
              <a:pPr algn="ctr"/>
              <a:r>
                <a:rPr lang="it-IT" sz="400" dirty="0"/>
                <a:t>di </a:t>
              </a:r>
            </a:p>
            <a:p>
              <a:pPr algn="ctr"/>
              <a:r>
                <a:rPr lang="it-IT" sz="400" dirty="0"/>
                <a:t>analisi</a:t>
              </a:r>
            </a:p>
          </p:txBody>
        </p:sp>
        <p:sp>
          <p:nvSpPr>
            <p:cNvPr id="117" name="CasellaDiTesto 116">
              <a:extLst>
                <a:ext uri="{FF2B5EF4-FFF2-40B4-BE49-F238E27FC236}">
                  <a16:creationId xmlns:a16="http://schemas.microsoft.com/office/drawing/2014/main" id="{CAA289CD-4788-3D5A-61E3-49CB12B26CD2}"/>
                </a:ext>
              </a:extLst>
            </p:cNvPr>
            <p:cNvSpPr txBox="1"/>
            <p:nvPr/>
          </p:nvSpPr>
          <p:spPr>
            <a:xfrm>
              <a:off x="813494" y="1608735"/>
              <a:ext cx="362600" cy="276999"/>
            </a:xfrm>
            <a:prstGeom prst="rect">
              <a:avLst/>
            </a:prstGeom>
            <a:noFill/>
          </p:spPr>
          <p:txBody>
            <a:bodyPr wrap="square" rtlCol="0">
              <a:spAutoFit/>
            </a:bodyPr>
            <a:lstStyle/>
            <a:p>
              <a:pPr algn="ctr"/>
              <a:r>
                <a:rPr lang="it-IT" sz="400" dirty="0"/>
                <a:t>Fase </a:t>
              </a:r>
            </a:p>
            <a:p>
              <a:pPr algn="ctr"/>
              <a:r>
                <a:rPr lang="it-IT" sz="400" dirty="0"/>
                <a:t>di </a:t>
              </a:r>
            </a:p>
            <a:p>
              <a:pPr algn="ctr"/>
              <a:r>
                <a:rPr lang="it-IT" sz="400" dirty="0"/>
                <a:t>sviluppo</a:t>
              </a:r>
            </a:p>
          </p:txBody>
        </p:sp>
        <p:sp>
          <p:nvSpPr>
            <p:cNvPr id="118" name="CasellaDiTesto 117">
              <a:extLst>
                <a:ext uri="{FF2B5EF4-FFF2-40B4-BE49-F238E27FC236}">
                  <a16:creationId xmlns:a16="http://schemas.microsoft.com/office/drawing/2014/main" id="{37223578-6C13-D869-CA85-B162FA40EA4D}"/>
                </a:ext>
              </a:extLst>
            </p:cNvPr>
            <p:cNvSpPr txBox="1"/>
            <p:nvPr/>
          </p:nvSpPr>
          <p:spPr>
            <a:xfrm>
              <a:off x="817782" y="1958275"/>
              <a:ext cx="316112" cy="215444"/>
            </a:xfrm>
            <a:prstGeom prst="rect">
              <a:avLst/>
            </a:prstGeom>
            <a:noFill/>
          </p:spPr>
          <p:txBody>
            <a:bodyPr wrap="none" rtlCol="0">
              <a:spAutoFit/>
            </a:bodyPr>
            <a:lstStyle/>
            <a:p>
              <a:pPr algn="ctr"/>
              <a:r>
                <a:rPr lang="it-IT" sz="400" dirty="0"/>
                <a:t>Fase </a:t>
              </a:r>
            </a:p>
            <a:p>
              <a:pPr algn="ctr"/>
              <a:r>
                <a:rPr lang="it-IT" sz="400" dirty="0"/>
                <a:t>di test</a:t>
              </a:r>
            </a:p>
          </p:txBody>
        </p:sp>
        <p:sp>
          <p:nvSpPr>
            <p:cNvPr id="119" name="CasellaDiTesto 118">
              <a:extLst>
                <a:ext uri="{FF2B5EF4-FFF2-40B4-BE49-F238E27FC236}">
                  <a16:creationId xmlns:a16="http://schemas.microsoft.com/office/drawing/2014/main" id="{9B1CCFEF-92E8-3525-0ACC-A994862DC034}"/>
                </a:ext>
              </a:extLst>
            </p:cNvPr>
            <p:cNvSpPr txBox="1"/>
            <p:nvPr/>
          </p:nvSpPr>
          <p:spPr>
            <a:xfrm>
              <a:off x="461162" y="1973223"/>
              <a:ext cx="362600" cy="169277"/>
            </a:xfrm>
            <a:prstGeom prst="rect">
              <a:avLst/>
            </a:prstGeom>
            <a:noFill/>
          </p:spPr>
          <p:txBody>
            <a:bodyPr wrap="none" rtlCol="0">
              <a:spAutoFit/>
            </a:bodyPr>
            <a:lstStyle/>
            <a:p>
              <a:pPr algn="ctr"/>
              <a:r>
                <a:rPr lang="it-IT" sz="500" dirty="0"/>
                <a:t>Go live</a:t>
              </a:r>
            </a:p>
          </p:txBody>
        </p:sp>
      </p:grpSp>
      <p:grpSp>
        <p:nvGrpSpPr>
          <p:cNvPr id="120" name="Gruppo 119">
            <a:extLst>
              <a:ext uri="{FF2B5EF4-FFF2-40B4-BE49-F238E27FC236}">
                <a16:creationId xmlns:a16="http://schemas.microsoft.com/office/drawing/2014/main" id="{F62CF120-5306-43A8-06BF-3EE8D2A4E818}"/>
              </a:ext>
            </a:extLst>
          </p:cNvPr>
          <p:cNvGrpSpPr/>
          <p:nvPr/>
        </p:nvGrpSpPr>
        <p:grpSpPr>
          <a:xfrm>
            <a:off x="9504120" y="2837139"/>
            <a:ext cx="711827" cy="635000"/>
            <a:chOff x="464267" y="1589747"/>
            <a:chExt cx="711827" cy="635000"/>
          </a:xfrm>
        </p:grpSpPr>
        <p:sp>
          <p:nvSpPr>
            <p:cNvPr id="121" name="Rettangolo con angoli arrotondati 120">
              <a:extLst>
                <a:ext uri="{FF2B5EF4-FFF2-40B4-BE49-F238E27FC236}">
                  <a16:creationId xmlns:a16="http://schemas.microsoft.com/office/drawing/2014/main" id="{897A7879-284B-8BA5-C3D9-04D5682B125C}"/>
                </a:ext>
              </a:extLst>
            </p:cNvPr>
            <p:cNvSpPr/>
            <p:nvPr/>
          </p:nvSpPr>
          <p:spPr>
            <a:xfrm>
              <a:off x="470617" y="1589747"/>
              <a:ext cx="690141" cy="63500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2" name="Rettangolo con angoli arrotondati 121">
              <a:extLst>
                <a:ext uri="{FF2B5EF4-FFF2-40B4-BE49-F238E27FC236}">
                  <a16:creationId xmlns:a16="http://schemas.microsoft.com/office/drawing/2014/main" id="{00BC301D-FDF1-1D41-9B09-F50C7E7CD524}"/>
                </a:ext>
              </a:extLst>
            </p:cNvPr>
            <p:cNvSpPr/>
            <p:nvPr/>
          </p:nvSpPr>
          <p:spPr>
            <a:xfrm>
              <a:off x="471468" y="1589747"/>
              <a:ext cx="342900" cy="317500"/>
            </a:xfrm>
            <a:prstGeom prst="round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300" dirty="0">
                <a:solidFill>
                  <a:schemeClr val="tx1">
                    <a:lumMod val="75000"/>
                    <a:lumOff val="25000"/>
                  </a:schemeClr>
                </a:solidFill>
              </a:endParaRPr>
            </a:p>
          </p:txBody>
        </p:sp>
        <p:sp>
          <p:nvSpPr>
            <p:cNvPr id="123" name="Rettangolo con angoli arrotondati 122">
              <a:extLst>
                <a:ext uri="{FF2B5EF4-FFF2-40B4-BE49-F238E27FC236}">
                  <a16:creationId xmlns:a16="http://schemas.microsoft.com/office/drawing/2014/main" id="{3A3B4618-4F72-0EFA-011F-63AEF572B8A3}"/>
                </a:ext>
              </a:extLst>
            </p:cNvPr>
            <p:cNvSpPr/>
            <p:nvPr/>
          </p:nvSpPr>
          <p:spPr>
            <a:xfrm>
              <a:off x="819458" y="1589747"/>
              <a:ext cx="342900" cy="3175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175" algn="ctr"/>
              <a:endParaRPr lang="it-IT" sz="200" dirty="0">
                <a:solidFill>
                  <a:schemeClr val="tx1">
                    <a:lumMod val="75000"/>
                    <a:lumOff val="25000"/>
                  </a:schemeClr>
                </a:solidFill>
              </a:endParaRPr>
            </a:p>
          </p:txBody>
        </p:sp>
        <p:sp>
          <p:nvSpPr>
            <p:cNvPr id="124" name="Rettangolo con angoli arrotondati 123">
              <a:extLst>
                <a:ext uri="{FF2B5EF4-FFF2-40B4-BE49-F238E27FC236}">
                  <a16:creationId xmlns:a16="http://schemas.microsoft.com/office/drawing/2014/main" id="{DD4A78A8-5255-576D-B6F9-2F7CA4D790DE}"/>
                </a:ext>
              </a:extLst>
            </p:cNvPr>
            <p:cNvSpPr/>
            <p:nvPr/>
          </p:nvSpPr>
          <p:spPr>
            <a:xfrm>
              <a:off x="469944" y="1907247"/>
              <a:ext cx="345036" cy="3175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5" name="Rettangolo con angoli arrotondati 124">
              <a:extLst>
                <a:ext uri="{FF2B5EF4-FFF2-40B4-BE49-F238E27FC236}">
                  <a16:creationId xmlns:a16="http://schemas.microsoft.com/office/drawing/2014/main" id="{DAE142A2-EBAB-0072-15C5-4EDFEFBEE065}"/>
                </a:ext>
              </a:extLst>
            </p:cNvPr>
            <p:cNvSpPr/>
            <p:nvPr/>
          </p:nvSpPr>
          <p:spPr>
            <a:xfrm>
              <a:off x="817858" y="1907247"/>
              <a:ext cx="342900" cy="3175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6" name="CasellaDiTesto 125">
              <a:extLst>
                <a:ext uri="{FF2B5EF4-FFF2-40B4-BE49-F238E27FC236}">
                  <a16:creationId xmlns:a16="http://schemas.microsoft.com/office/drawing/2014/main" id="{5AAEF13B-23C2-EBB2-CCA8-04478D25F4DF}"/>
                </a:ext>
              </a:extLst>
            </p:cNvPr>
            <p:cNvSpPr txBox="1"/>
            <p:nvPr/>
          </p:nvSpPr>
          <p:spPr>
            <a:xfrm>
              <a:off x="485249" y="1612075"/>
              <a:ext cx="314509" cy="276999"/>
            </a:xfrm>
            <a:prstGeom prst="rect">
              <a:avLst/>
            </a:prstGeom>
            <a:noFill/>
          </p:spPr>
          <p:txBody>
            <a:bodyPr wrap="none" rtlCol="0">
              <a:spAutoFit/>
            </a:bodyPr>
            <a:lstStyle/>
            <a:p>
              <a:pPr algn="ctr"/>
              <a:r>
                <a:rPr lang="it-IT" sz="400" dirty="0"/>
                <a:t>Fase </a:t>
              </a:r>
            </a:p>
            <a:p>
              <a:pPr algn="ctr"/>
              <a:r>
                <a:rPr lang="it-IT" sz="400" dirty="0"/>
                <a:t>di </a:t>
              </a:r>
            </a:p>
            <a:p>
              <a:pPr algn="ctr"/>
              <a:r>
                <a:rPr lang="it-IT" sz="400" dirty="0"/>
                <a:t>analisi</a:t>
              </a:r>
            </a:p>
          </p:txBody>
        </p:sp>
        <p:sp>
          <p:nvSpPr>
            <p:cNvPr id="127" name="CasellaDiTesto 126">
              <a:extLst>
                <a:ext uri="{FF2B5EF4-FFF2-40B4-BE49-F238E27FC236}">
                  <a16:creationId xmlns:a16="http://schemas.microsoft.com/office/drawing/2014/main" id="{63E1EC84-682B-A948-2C70-464DF8FBDD45}"/>
                </a:ext>
              </a:extLst>
            </p:cNvPr>
            <p:cNvSpPr txBox="1"/>
            <p:nvPr/>
          </p:nvSpPr>
          <p:spPr>
            <a:xfrm>
              <a:off x="813494" y="1608735"/>
              <a:ext cx="362600" cy="276999"/>
            </a:xfrm>
            <a:prstGeom prst="rect">
              <a:avLst/>
            </a:prstGeom>
            <a:noFill/>
          </p:spPr>
          <p:txBody>
            <a:bodyPr wrap="square" rtlCol="0">
              <a:spAutoFit/>
            </a:bodyPr>
            <a:lstStyle/>
            <a:p>
              <a:pPr algn="ctr"/>
              <a:r>
                <a:rPr lang="it-IT" sz="400" dirty="0"/>
                <a:t>Fase </a:t>
              </a:r>
            </a:p>
            <a:p>
              <a:pPr algn="ctr"/>
              <a:r>
                <a:rPr lang="it-IT" sz="400" dirty="0"/>
                <a:t>di </a:t>
              </a:r>
            </a:p>
            <a:p>
              <a:pPr algn="ctr"/>
              <a:r>
                <a:rPr lang="it-IT" sz="400" dirty="0"/>
                <a:t>sviluppo</a:t>
              </a:r>
            </a:p>
          </p:txBody>
        </p:sp>
        <p:sp>
          <p:nvSpPr>
            <p:cNvPr id="128" name="CasellaDiTesto 127">
              <a:extLst>
                <a:ext uri="{FF2B5EF4-FFF2-40B4-BE49-F238E27FC236}">
                  <a16:creationId xmlns:a16="http://schemas.microsoft.com/office/drawing/2014/main" id="{A6656A97-54BD-C133-0E52-7FD156E46C25}"/>
                </a:ext>
              </a:extLst>
            </p:cNvPr>
            <p:cNvSpPr txBox="1"/>
            <p:nvPr/>
          </p:nvSpPr>
          <p:spPr>
            <a:xfrm>
              <a:off x="829310" y="1948740"/>
              <a:ext cx="316112" cy="215444"/>
            </a:xfrm>
            <a:prstGeom prst="rect">
              <a:avLst/>
            </a:prstGeom>
            <a:noFill/>
          </p:spPr>
          <p:txBody>
            <a:bodyPr wrap="none" rtlCol="0">
              <a:spAutoFit/>
            </a:bodyPr>
            <a:lstStyle/>
            <a:p>
              <a:pPr algn="ctr"/>
              <a:r>
                <a:rPr lang="it-IT" sz="400" dirty="0"/>
                <a:t>Fase </a:t>
              </a:r>
            </a:p>
            <a:p>
              <a:pPr algn="ctr"/>
              <a:r>
                <a:rPr lang="it-IT" sz="400" dirty="0"/>
                <a:t>di test</a:t>
              </a:r>
            </a:p>
          </p:txBody>
        </p:sp>
        <p:sp>
          <p:nvSpPr>
            <p:cNvPr id="129" name="CasellaDiTesto 128">
              <a:extLst>
                <a:ext uri="{FF2B5EF4-FFF2-40B4-BE49-F238E27FC236}">
                  <a16:creationId xmlns:a16="http://schemas.microsoft.com/office/drawing/2014/main" id="{FC145128-1899-F209-EB44-035E2EFA7719}"/>
                </a:ext>
              </a:extLst>
            </p:cNvPr>
            <p:cNvSpPr txBox="1"/>
            <p:nvPr/>
          </p:nvSpPr>
          <p:spPr>
            <a:xfrm>
              <a:off x="464267" y="1968625"/>
              <a:ext cx="362600" cy="169277"/>
            </a:xfrm>
            <a:prstGeom prst="rect">
              <a:avLst/>
            </a:prstGeom>
            <a:noFill/>
          </p:spPr>
          <p:txBody>
            <a:bodyPr wrap="none" rtlCol="0">
              <a:spAutoFit/>
            </a:bodyPr>
            <a:lstStyle/>
            <a:p>
              <a:pPr algn="ctr"/>
              <a:r>
                <a:rPr lang="it-IT" sz="500" dirty="0"/>
                <a:t>Go live</a:t>
              </a:r>
            </a:p>
          </p:txBody>
        </p:sp>
      </p:grpSp>
      <p:grpSp>
        <p:nvGrpSpPr>
          <p:cNvPr id="130" name="Gruppo 129">
            <a:extLst>
              <a:ext uri="{FF2B5EF4-FFF2-40B4-BE49-F238E27FC236}">
                <a16:creationId xmlns:a16="http://schemas.microsoft.com/office/drawing/2014/main" id="{BEC664FE-7FC1-9AEE-A719-F406EDF2AE7B}"/>
              </a:ext>
            </a:extLst>
          </p:cNvPr>
          <p:cNvGrpSpPr/>
          <p:nvPr/>
        </p:nvGrpSpPr>
        <p:grpSpPr>
          <a:xfrm>
            <a:off x="449416" y="5428048"/>
            <a:ext cx="757019" cy="627103"/>
            <a:chOff x="469944" y="1589747"/>
            <a:chExt cx="706150" cy="635000"/>
          </a:xfrm>
        </p:grpSpPr>
        <p:sp>
          <p:nvSpPr>
            <p:cNvPr id="131" name="Rettangolo con angoli arrotondati 130">
              <a:extLst>
                <a:ext uri="{FF2B5EF4-FFF2-40B4-BE49-F238E27FC236}">
                  <a16:creationId xmlns:a16="http://schemas.microsoft.com/office/drawing/2014/main" id="{9119EF91-CAA3-431C-3D41-0FBCBFEE24B7}"/>
                </a:ext>
              </a:extLst>
            </p:cNvPr>
            <p:cNvSpPr/>
            <p:nvPr/>
          </p:nvSpPr>
          <p:spPr>
            <a:xfrm>
              <a:off x="470617" y="1589747"/>
              <a:ext cx="690141" cy="63500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400"/>
            </a:p>
          </p:txBody>
        </p:sp>
        <p:sp>
          <p:nvSpPr>
            <p:cNvPr id="132" name="Rettangolo con angoli arrotondati 131">
              <a:extLst>
                <a:ext uri="{FF2B5EF4-FFF2-40B4-BE49-F238E27FC236}">
                  <a16:creationId xmlns:a16="http://schemas.microsoft.com/office/drawing/2014/main" id="{7D144DEB-B011-E4D0-7CDC-737BAC084FAF}"/>
                </a:ext>
              </a:extLst>
            </p:cNvPr>
            <p:cNvSpPr/>
            <p:nvPr/>
          </p:nvSpPr>
          <p:spPr>
            <a:xfrm>
              <a:off x="471468" y="1589747"/>
              <a:ext cx="342900" cy="317500"/>
            </a:xfrm>
            <a:prstGeom prst="round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400" dirty="0">
                <a:solidFill>
                  <a:schemeClr val="tx1">
                    <a:lumMod val="75000"/>
                    <a:lumOff val="25000"/>
                  </a:schemeClr>
                </a:solidFill>
              </a:endParaRPr>
            </a:p>
          </p:txBody>
        </p:sp>
        <p:sp>
          <p:nvSpPr>
            <p:cNvPr id="133" name="Rettangolo con angoli arrotondati 132">
              <a:extLst>
                <a:ext uri="{FF2B5EF4-FFF2-40B4-BE49-F238E27FC236}">
                  <a16:creationId xmlns:a16="http://schemas.microsoft.com/office/drawing/2014/main" id="{270A823D-B6CF-FC18-039C-384B982BF7EE}"/>
                </a:ext>
              </a:extLst>
            </p:cNvPr>
            <p:cNvSpPr/>
            <p:nvPr/>
          </p:nvSpPr>
          <p:spPr>
            <a:xfrm>
              <a:off x="819458" y="1589747"/>
              <a:ext cx="342900" cy="317500"/>
            </a:xfrm>
            <a:prstGeom prst="round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175" algn="ctr"/>
              <a:endParaRPr lang="it-IT" sz="400" dirty="0">
                <a:solidFill>
                  <a:schemeClr val="tx1">
                    <a:lumMod val="75000"/>
                    <a:lumOff val="25000"/>
                  </a:schemeClr>
                </a:solidFill>
              </a:endParaRPr>
            </a:p>
          </p:txBody>
        </p:sp>
        <p:sp>
          <p:nvSpPr>
            <p:cNvPr id="134" name="Rettangolo con angoli arrotondati 133">
              <a:extLst>
                <a:ext uri="{FF2B5EF4-FFF2-40B4-BE49-F238E27FC236}">
                  <a16:creationId xmlns:a16="http://schemas.microsoft.com/office/drawing/2014/main" id="{95072BA1-AD20-A124-DFC7-346AE3EFD871}"/>
                </a:ext>
              </a:extLst>
            </p:cNvPr>
            <p:cNvSpPr/>
            <p:nvPr/>
          </p:nvSpPr>
          <p:spPr>
            <a:xfrm>
              <a:off x="469944" y="1907247"/>
              <a:ext cx="345036" cy="3175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400"/>
            </a:p>
          </p:txBody>
        </p:sp>
        <p:sp>
          <p:nvSpPr>
            <p:cNvPr id="135" name="Rettangolo con angoli arrotondati 134">
              <a:extLst>
                <a:ext uri="{FF2B5EF4-FFF2-40B4-BE49-F238E27FC236}">
                  <a16:creationId xmlns:a16="http://schemas.microsoft.com/office/drawing/2014/main" id="{0C36B5DF-CA00-0104-A4CF-2E8400E0D008}"/>
                </a:ext>
              </a:extLst>
            </p:cNvPr>
            <p:cNvSpPr/>
            <p:nvPr/>
          </p:nvSpPr>
          <p:spPr>
            <a:xfrm>
              <a:off x="817858" y="1907247"/>
              <a:ext cx="342900" cy="3175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400"/>
            </a:p>
          </p:txBody>
        </p:sp>
        <p:sp>
          <p:nvSpPr>
            <p:cNvPr id="136" name="CasellaDiTesto 135">
              <a:extLst>
                <a:ext uri="{FF2B5EF4-FFF2-40B4-BE49-F238E27FC236}">
                  <a16:creationId xmlns:a16="http://schemas.microsoft.com/office/drawing/2014/main" id="{B9272BF5-AA60-2E12-8FBA-3CF8ACF1EFF0}"/>
                </a:ext>
              </a:extLst>
            </p:cNvPr>
            <p:cNvSpPr txBox="1"/>
            <p:nvPr/>
          </p:nvSpPr>
          <p:spPr>
            <a:xfrm>
              <a:off x="495816" y="1612075"/>
              <a:ext cx="293376" cy="280487"/>
            </a:xfrm>
            <a:prstGeom prst="rect">
              <a:avLst/>
            </a:prstGeom>
            <a:noFill/>
          </p:spPr>
          <p:txBody>
            <a:bodyPr wrap="none" rtlCol="0">
              <a:spAutoFit/>
            </a:bodyPr>
            <a:lstStyle/>
            <a:p>
              <a:pPr algn="ctr"/>
              <a:r>
                <a:rPr lang="it-IT" sz="400" dirty="0"/>
                <a:t>Fase </a:t>
              </a:r>
            </a:p>
            <a:p>
              <a:pPr algn="ctr"/>
              <a:r>
                <a:rPr lang="it-IT" sz="400" dirty="0"/>
                <a:t>di </a:t>
              </a:r>
            </a:p>
            <a:p>
              <a:pPr algn="ctr"/>
              <a:r>
                <a:rPr lang="it-IT" sz="400" dirty="0"/>
                <a:t>analisi</a:t>
              </a:r>
            </a:p>
          </p:txBody>
        </p:sp>
        <p:sp>
          <p:nvSpPr>
            <p:cNvPr id="137" name="CasellaDiTesto 136">
              <a:extLst>
                <a:ext uri="{FF2B5EF4-FFF2-40B4-BE49-F238E27FC236}">
                  <a16:creationId xmlns:a16="http://schemas.microsoft.com/office/drawing/2014/main" id="{15B13B72-25FE-0D1A-2E24-595E6349977C}"/>
                </a:ext>
              </a:extLst>
            </p:cNvPr>
            <p:cNvSpPr txBox="1"/>
            <p:nvPr/>
          </p:nvSpPr>
          <p:spPr>
            <a:xfrm>
              <a:off x="813494" y="1608735"/>
              <a:ext cx="362600" cy="280487"/>
            </a:xfrm>
            <a:prstGeom prst="rect">
              <a:avLst/>
            </a:prstGeom>
            <a:noFill/>
          </p:spPr>
          <p:txBody>
            <a:bodyPr wrap="square" rtlCol="0">
              <a:spAutoFit/>
            </a:bodyPr>
            <a:lstStyle/>
            <a:p>
              <a:pPr algn="ctr"/>
              <a:r>
                <a:rPr lang="it-IT" sz="400" dirty="0"/>
                <a:t>Fase </a:t>
              </a:r>
            </a:p>
            <a:p>
              <a:pPr algn="ctr"/>
              <a:r>
                <a:rPr lang="it-IT" sz="400" dirty="0"/>
                <a:t>di </a:t>
              </a:r>
            </a:p>
            <a:p>
              <a:pPr algn="ctr"/>
              <a:r>
                <a:rPr lang="it-IT" sz="400" dirty="0"/>
                <a:t>sviluppo</a:t>
              </a:r>
            </a:p>
          </p:txBody>
        </p:sp>
        <p:sp>
          <p:nvSpPr>
            <p:cNvPr id="138" name="CasellaDiTesto 137">
              <a:extLst>
                <a:ext uri="{FF2B5EF4-FFF2-40B4-BE49-F238E27FC236}">
                  <a16:creationId xmlns:a16="http://schemas.microsoft.com/office/drawing/2014/main" id="{AA1A0615-A069-1914-FA6C-30BB6C43CFBF}"/>
                </a:ext>
              </a:extLst>
            </p:cNvPr>
            <p:cNvSpPr txBox="1"/>
            <p:nvPr/>
          </p:nvSpPr>
          <p:spPr>
            <a:xfrm>
              <a:off x="843472" y="1945426"/>
              <a:ext cx="294871" cy="218157"/>
            </a:xfrm>
            <a:prstGeom prst="rect">
              <a:avLst/>
            </a:prstGeom>
            <a:noFill/>
          </p:spPr>
          <p:txBody>
            <a:bodyPr wrap="none" rtlCol="0">
              <a:spAutoFit/>
            </a:bodyPr>
            <a:lstStyle/>
            <a:p>
              <a:pPr algn="ctr"/>
              <a:r>
                <a:rPr lang="it-IT" sz="400" dirty="0"/>
                <a:t>Fase </a:t>
              </a:r>
            </a:p>
            <a:p>
              <a:pPr algn="ctr"/>
              <a:r>
                <a:rPr lang="it-IT" sz="400" dirty="0"/>
                <a:t>di test</a:t>
              </a:r>
            </a:p>
          </p:txBody>
        </p:sp>
        <p:sp>
          <p:nvSpPr>
            <p:cNvPr id="139" name="CasellaDiTesto 138">
              <a:extLst>
                <a:ext uri="{FF2B5EF4-FFF2-40B4-BE49-F238E27FC236}">
                  <a16:creationId xmlns:a16="http://schemas.microsoft.com/office/drawing/2014/main" id="{34A0C964-2869-FAD6-9742-13C0F2B9AEF7}"/>
                </a:ext>
              </a:extLst>
            </p:cNvPr>
            <p:cNvSpPr txBox="1"/>
            <p:nvPr/>
          </p:nvSpPr>
          <p:spPr>
            <a:xfrm>
              <a:off x="496445" y="1979918"/>
              <a:ext cx="303842" cy="155826"/>
            </a:xfrm>
            <a:prstGeom prst="rect">
              <a:avLst/>
            </a:prstGeom>
            <a:noFill/>
          </p:spPr>
          <p:txBody>
            <a:bodyPr wrap="none" rtlCol="0">
              <a:spAutoFit/>
            </a:bodyPr>
            <a:lstStyle/>
            <a:p>
              <a:pPr algn="ctr"/>
              <a:r>
                <a:rPr lang="it-IT" sz="400" dirty="0"/>
                <a:t>Go live</a:t>
              </a:r>
            </a:p>
          </p:txBody>
        </p:sp>
      </p:grpSp>
      <p:grpSp>
        <p:nvGrpSpPr>
          <p:cNvPr id="150" name="Gruppo 149">
            <a:extLst>
              <a:ext uri="{FF2B5EF4-FFF2-40B4-BE49-F238E27FC236}">
                <a16:creationId xmlns:a16="http://schemas.microsoft.com/office/drawing/2014/main" id="{C01E39F4-8E3D-212B-EC94-8829AF909CF6}"/>
              </a:ext>
            </a:extLst>
          </p:cNvPr>
          <p:cNvGrpSpPr/>
          <p:nvPr/>
        </p:nvGrpSpPr>
        <p:grpSpPr>
          <a:xfrm>
            <a:off x="6860379" y="1233564"/>
            <a:ext cx="714291" cy="635000"/>
            <a:chOff x="461803" y="1589747"/>
            <a:chExt cx="714291" cy="635000"/>
          </a:xfrm>
        </p:grpSpPr>
        <p:sp>
          <p:nvSpPr>
            <p:cNvPr id="151" name="Rettangolo con angoli arrotondati 150">
              <a:extLst>
                <a:ext uri="{FF2B5EF4-FFF2-40B4-BE49-F238E27FC236}">
                  <a16:creationId xmlns:a16="http://schemas.microsoft.com/office/drawing/2014/main" id="{97BD2474-0720-2062-6CAA-9CC18ED059E3}"/>
                </a:ext>
              </a:extLst>
            </p:cNvPr>
            <p:cNvSpPr/>
            <p:nvPr/>
          </p:nvSpPr>
          <p:spPr>
            <a:xfrm>
              <a:off x="470617" y="1589747"/>
              <a:ext cx="690141" cy="63500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2" name="Rettangolo con angoli arrotondati 151">
              <a:extLst>
                <a:ext uri="{FF2B5EF4-FFF2-40B4-BE49-F238E27FC236}">
                  <a16:creationId xmlns:a16="http://schemas.microsoft.com/office/drawing/2014/main" id="{D6B33683-CBD2-E636-A186-0E861FBFFED9}"/>
                </a:ext>
              </a:extLst>
            </p:cNvPr>
            <p:cNvSpPr/>
            <p:nvPr/>
          </p:nvSpPr>
          <p:spPr>
            <a:xfrm>
              <a:off x="471468" y="1589747"/>
              <a:ext cx="342900" cy="317500"/>
            </a:xfrm>
            <a:prstGeom prst="round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300" dirty="0">
                <a:solidFill>
                  <a:schemeClr val="tx1">
                    <a:lumMod val="75000"/>
                    <a:lumOff val="25000"/>
                  </a:schemeClr>
                </a:solidFill>
              </a:endParaRPr>
            </a:p>
          </p:txBody>
        </p:sp>
        <p:sp>
          <p:nvSpPr>
            <p:cNvPr id="153" name="Rettangolo con angoli arrotondati 152">
              <a:extLst>
                <a:ext uri="{FF2B5EF4-FFF2-40B4-BE49-F238E27FC236}">
                  <a16:creationId xmlns:a16="http://schemas.microsoft.com/office/drawing/2014/main" id="{2F7C94F0-D221-0BC7-9C84-B30E1F0AACAD}"/>
                </a:ext>
              </a:extLst>
            </p:cNvPr>
            <p:cNvSpPr/>
            <p:nvPr/>
          </p:nvSpPr>
          <p:spPr>
            <a:xfrm>
              <a:off x="819458" y="1589747"/>
              <a:ext cx="342900" cy="317500"/>
            </a:xfrm>
            <a:prstGeom prst="round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175" algn="ctr"/>
              <a:endParaRPr lang="it-IT" sz="200" dirty="0">
                <a:solidFill>
                  <a:schemeClr val="tx1">
                    <a:lumMod val="75000"/>
                    <a:lumOff val="25000"/>
                  </a:schemeClr>
                </a:solidFill>
              </a:endParaRPr>
            </a:p>
          </p:txBody>
        </p:sp>
        <p:sp>
          <p:nvSpPr>
            <p:cNvPr id="154" name="Rettangolo con angoli arrotondati 153">
              <a:extLst>
                <a:ext uri="{FF2B5EF4-FFF2-40B4-BE49-F238E27FC236}">
                  <a16:creationId xmlns:a16="http://schemas.microsoft.com/office/drawing/2014/main" id="{4B98F458-6224-0FAA-F327-A371AECACCD6}"/>
                </a:ext>
              </a:extLst>
            </p:cNvPr>
            <p:cNvSpPr/>
            <p:nvPr/>
          </p:nvSpPr>
          <p:spPr>
            <a:xfrm>
              <a:off x="469944" y="1907247"/>
              <a:ext cx="345036" cy="3175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5" name="Rettangolo con angoli arrotondati 154">
              <a:extLst>
                <a:ext uri="{FF2B5EF4-FFF2-40B4-BE49-F238E27FC236}">
                  <a16:creationId xmlns:a16="http://schemas.microsoft.com/office/drawing/2014/main" id="{44D7D1CE-8FB6-99EB-401E-B3AD955D4813}"/>
                </a:ext>
              </a:extLst>
            </p:cNvPr>
            <p:cNvSpPr/>
            <p:nvPr/>
          </p:nvSpPr>
          <p:spPr>
            <a:xfrm>
              <a:off x="817858" y="1907247"/>
              <a:ext cx="342900" cy="3175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6" name="CasellaDiTesto 155">
              <a:extLst>
                <a:ext uri="{FF2B5EF4-FFF2-40B4-BE49-F238E27FC236}">
                  <a16:creationId xmlns:a16="http://schemas.microsoft.com/office/drawing/2014/main" id="{E7A8A541-600C-E38A-1163-5616647A575E}"/>
                </a:ext>
              </a:extLst>
            </p:cNvPr>
            <p:cNvSpPr txBox="1"/>
            <p:nvPr/>
          </p:nvSpPr>
          <p:spPr>
            <a:xfrm>
              <a:off x="485249" y="1612075"/>
              <a:ext cx="314509" cy="276999"/>
            </a:xfrm>
            <a:prstGeom prst="rect">
              <a:avLst/>
            </a:prstGeom>
            <a:noFill/>
          </p:spPr>
          <p:txBody>
            <a:bodyPr wrap="none" rtlCol="0">
              <a:spAutoFit/>
            </a:bodyPr>
            <a:lstStyle/>
            <a:p>
              <a:pPr algn="ctr"/>
              <a:r>
                <a:rPr lang="it-IT" sz="400" dirty="0"/>
                <a:t>Fase </a:t>
              </a:r>
            </a:p>
            <a:p>
              <a:pPr algn="ctr"/>
              <a:r>
                <a:rPr lang="it-IT" sz="400" dirty="0"/>
                <a:t>di </a:t>
              </a:r>
            </a:p>
            <a:p>
              <a:pPr algn="ctr"/>
              <a:r>
                <a:rPr lang="it-IT" sz="400" dirty="0"/>
                <a:t>analisi</a:t>
              </a:r>
            </a:p>
          </p:txBody>
        </p:sp>
        <p:sp>
          <p:nvSpPr>
            <p:cNvPr id="157" name="CasellaDiTesto 156">
              <a:extLst>
                <a:ext uri="{FF2B5EF4-FFF2-40B4-BE49-F238E27FC236}">
                  <a16:creationId xmlns:a16="http://schemas.microsoft.com/office/drawing/2014/main" id="{3A4ECE0F-06FC-3CA0-9B78-198E853A582B}"/>
                </a:ext>
              </a:extLst>
            </p:cNvPr>
            <p:cNvSpPr txBox="1"/>
            <p:nvPr/>
          </p:nvSpPr>
          <p:spPr>
            <a:xfrm>
              <a:off x="813494" y="1608735"/>
              <a:ext cx="362600" cy="276999"/>
            </a:xfrm>
            <a:prstGeom prst="rect">
              <a:avLst/>
            </a:prstGeom>
            <a:noFill/>
          </p:spPr>
          <p:txBody>
            <a:bodyPr wrap="square" rtlCol="0">
              <a:spAutoFit/>
            </a:bodyPr>
            <a:lstStyle/>
            <a:p>
              <a:pPr algn="ctr"/>
              <a:r>
                <a:rPr lang="it-IT" sz="400" dirty="0"/>
                <a:t>Fase </a:t>
              </a:r>
            </a:p>
            <a:p>
              <a:pPr algn="ctr"/>
              <a:r>
                <a:rPr lang="it-IT" sz="400" dirty="0"/>
                <a:t>di </a:t>
              </a:r>
            </a:p>
            <a:p>
              <a:pPr algn="ctr"/>
              <a:r>
                <a:rPr lang="it-IT" sz="400" dirty="0"/>
                <a:t>sviluppo</a:t>
              </a:r>
            </a:p>
          </p:txBody>
        </p:sp>
        <p:sp>
          <p:nvSpPr>
            <p:cNvPr id="158" name="CasellaDiTesto 157">
              <a:extLst>
                <a:ext uri="{FF2B5EF4-FFF2-40B4-BE49-F238E27FC236}">
                  <a16:creationId xmlns:a16="http://schemas.microsoft.com/office/drawing/2014/main" id="{B7913971-16C1-35ED-D4F0-6ADAB7D61733}"/>
                </a:ext>
              </a:extLst>
            </p:cNvPr>
            <p:cNvSpPr txBox="1"/>
            <p:nvPr/>
          </p:nvSpPr>
          <p:spPr>
            <a:xfrm>
              <a:off x="827281" y="1946201"/>
              <a:ext cx="316112" cy="215444"/>
            </a:xfrm>
            <a:prstGeom prst="rect">
              <a:avLst/>
            </a:prstGeom>
            <a:noFill/>
          </p:spPr>
          <p:txBody>
            <a:bodyPr wrap="none" rtlCol="0">
              <a:spAutoFit/>
            </a:bodyPr>
            <a:lstStyle/>
            <a:p>
              <a:pPr algn="ctr"/>
              <a:r>
                <a:rPr lang="it-IT" sz="400" dirty="0"/>
                <a:t>Fase </a:t>
              </a:r>
            </a:p>
            <a:p>
              <a:pPr algn="ctr"/>
              <a:r>
                <a:rPr lang="it-IT" sz="400" dirty="0"/>
                <a:t>di test</a:t>
              </a:r>
            </a:p>
          </p:txBody>
        </p:sp>
        <p:sp>
          <p:nvSpPr>
            <p:cNvPr id="159" name="CasellaDiTesto 158">
              <a:extLst>
                <a:ext uri="{FF2B5EF4-FFF2-40B4-BE49-F238E27FC236}">
                  <a16:creationId xmlns:a16="http://schemas.microsoft.com/office/drawing/2014/main" id="{AA792B7D-5B8E-C38E-FE67-E86337EC8B35}"/>
                </a:ext>
              </a:extLst>
            </p:cNvPr>
            <p:cNvSpPr txBox="1"/>
            <p:nvPr/>
          </p:nvSpPr>
          <p:spPr>
            <a:xfrm>
              <a:off x="461803" y="1990395"/>
              <a:ext cx="362600" cy="169277"/>
            </a:xfrm>
            <a:prstGeom prst="rect">
              <a:avLst/>
            </a:prstGeom>
            <a:noFill/>
          </p:spPr>
          <p:txBody>
            <a:bodyPr wrap="none" rtlCol="0">
              <a:spAutoFit/>
            </a:bodyPr>
            <a:lstStyle/>
            <a:p>
              <a:pPr algn="ctr"/>
              <a:r>
                <a:rPr lang="it-IT" sz="500" dirty="0"/>
                <a:t>Go live</a:t>
              </a:r>
            </a:p>
          </p:txBody>
        </p:sp>
      </p:grpSp>
      <p:grpSp>
        <p:nvGrpSpPr>
          <p:cNvPr id="160" name="Gruppo 159">
            <a:extLst>
              <a:ext uri="{FF2B5EF4-FFF2-40B4-BE49-F238E27FC236}">
                <a16:creationId xmlns:a16="http://schemas.microsoft.com/office/drawing/2014/main" id="{955AA83A-8D6C-63C7-9BE8-8FD3B06F4520}"/>
              </a:ext>
            </a:extLst>
          </p:cNvPr>
          <p:cNvGrpSpPr/>
          <p:nvPr/>
        </p:nvGrpSpPr>
        <p:grpSpPr>
          <a:xfrm>
            <a:off x="7952527" y="1993398"/>
            <a:ext cx="721172" cy="635000"/>
            <a:chOff x="454922" y="1589747"/>
            <a:chExt cx="721172" cy="635000"/>
          </a:xfrm>
        </p:grpSpPr>
        <p:sp>
          <p:nvSpPr>
            <p:cNvPr id="161" name="Rettangolo con angoli arrotondati 160">
              <a:extLst>
                <a:ext uri="{FF2B5EF4-FFF2-40B4-BE49-F238E27FC236}">
                  <a16:creationId xmlns:a16="http://schemas.microsoft.com/office/drawing/2014/main" id="{B14C6AFC-9669-B3B3-7F39-5861B6DB10BB}"/>
                </a:ext>
              </a:extLst>
            </p:cNvPr>
            <p:cNvSpPr/>
            <p:nvPr/>
          </p:nvSpPr>
          <p:spPr>
            <a:xfrm>
              <a:off x="470617" y="1589747"/>
              <a:ext cx="690141" cy="63500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2" name="Rettangolo con angoli arrotondati 161">
              <a:extLst>
                <a:ext uri="{FF2B5EF4-FFF2-40B4-BE49-F238E27FC236}">
                  <a16:creationId xmlns:a16="http://schemas.microsoft.com/office/drawing/2014/main" id="{F4CD0F7A-54CC-99B9-B3F5-218477D548A0}"/>
                </a:ext>
              </a:extLst>
            </p:cNvPr>
            <p:cNvSpPr/>
            <p:nvPr/>
          </p:nvSpPr>
          <p:spPr>
            <a:xfrm>
              <a:off x="471468" y="1589747"/>
              <a:ext cx="342900" cy="317500"/>
            </a:xfrm>
            <a:prstGeom prst="round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300" dirty="0">
                <a:solidFill>
                  <a:schemeClr val="tx1">
                    <a:lumMod val="75000"/>
                    <a:lumOff val="25000"/>
                  </a:schemeClr>
                </a:solidFill>
              </a:endParaRPr>
            </a:p>
          </p:txBody>
        </p:sp>
        <p:sp>
          <p:nvSpPr>
            <p:cNvPr id="163" name="Rettangolo con angoli arrotondati 162">
              <a:extLst>
                <a:ext uri="{FF2B5EF4-FFF2-40B4-BE49-F238E27FC236}">
                  <a16:creationId xmlns:a16="http://schemas.microsoft.com/office/drawing/2014/main" id="{06CBDD6A-AD2D-14B4-0C73-2F4FAC9ABA6A}"/>
                </a:ext>
              </a:extLst>
            </p:cNvPr>
            <p:cNvSpPr/>
            <p:nvPr/>
          </p:nvSpPr>
          <p:spPr>
            <a:xfrm>
              <a:off x="819458" y="1589747"/>
              <a:ext cx="342900" cy="317500"/>
            </a:xfrm>
            <a:prstGeom prst="round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175" algn="ctr"/>
              <a:endParaRPr lang="it-IT" sz="200" dirty="0">
                <a:solidFill>
                  <a:schemeClr val="tx1">
                    <a:lumMod val="75000"/>
                    <a:lumOff val="25000"/>
                  </a:schemeClr>
                </a:solidFill>
              </a:endParaRPr>
            </a:p>
          </p:txBody>
        </p:sp>
        <p:sp>
          <p:nvSpPr>
            <p:cNvPr id="164" name="Rettangolo con angoli arrotondati 163">
              <a:extLst>
                <a:ext uri="{FF2B5EF4-FFF2-40B4-BE49-F238E27FC236}">
                  <a16:creationId xmlns:a16="http://schemas.microsoft.com/office/drawing/2014/main" id="{AE9B1F2F-AA3C-D730-1A90-61E44B45C006}"/>
                </a:ext>
              </a:extLst>
            </p:cNvPr>
            <p:cNvSpPr/>
            <p:nvPr/>
          </p:nvSpPr>
          <p:spPr>
            <a:xfrm>
              <a:off x="469944" y="1907247"/>
              <a:ext cx="345036" cy="3175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5" name="Rettangolo con angoli arrotondati 164">
              <a:extLst>
                <a:ext uri="{FF2B5EF4-FFF2-40B4-BE49-F238E27FC236}">
                  <a16:creationId xmlns:a16="http://schemas.microsoft.com/office/drawing/2014/main" id="{0AA8F967-577F-81D0-7847-8CA256FCADEC}"/>
                </a:ext>
              </a:extLst>
            </p:cNvPr>
            <p:cNvSpPr/>
            <p:nvPr/>
          </p:nvSpPr>
          <p:spPr>
            <a:xfrm>
              <a:off x="817858" y="1907247"/>
              <a:ext cx="342900" cy="3175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6" name="CasellaDiTesto 165">
              <a:extLst>
                <a:ext uri="{FF2B5EF4-FFF2-40B4-BE49-F238E27FC236}">
                  <a16:creationId xmlns:a16="http://schemas.microsoft.com/office/drawing/2014/main" id="{13F257AF-B8F8-82BA-F23B-309E0CA80751}"/>
                </a:ext>
              </a:extLst>
            </p:cNvPr>
            <p:cNvSpPr txBox="1"/>
            <p:nvPr/>
          </p:nvSpPr>
          <p:spPr>
            <a:xfrm>
              <a:off x="485249" y="1612075"/>
              <a:ext cx="314509" cy="276999"/>
            </a:xfrm>
            <a:prstGeom prst="rect">
              <a:avLst/>
            </a:prstGeom>
            <a:noFill/>
          </p:spPr>
          <p:txBody>
            <a:bodyPr wrap="none" rtlCol="0">
              <a:spAutoFit/>
            </a:bodyPr>
            <a:lstStyle/>
            <a:p>
              <a:pPr algn="ctr"/>
              <a:r>
                <a:rPr lang="it-IT" sz="400" dirty="0"/>
                <a:t>Fase </a:t>
              </a:r>
            </a:p>
            <a:p>
              <a:pPr algn="ctr"/>
              <a:r>
                <a:rPr lang="it-IT" sz="400" dirty="0"/>
                <a:t>di </a:t>
              </a:r>
            </a:p>
            <a:p>
              <a:pPr algn="ctr"/>
              <a:r>
                <a:rPr lang="it-IT" sz="400" dirty="0"/>
                <a:t>analisi</a:t>
              </a:r>
            </a:p>
          </p:txBody>
        </p:sp>
        <p:sp>
          <p:nvSpPr>
            <p:cNvPr id="167" name="CasellaDiTesto 166">
              <a:extLst>
                <a:ext uri="{FF2B5EF4-FFF2-40B4-BE49-F238E27FC236}">
                  <a16:creationId xmlns:a16="http://schemas.microsoft.com/office/drawing/2014/main" id="{E3605025-0622-A4AB-5BAC-8BBA48218596}"/>
                </a:ext>
              </a:extLst>
            </p:cNvPr>
            <p:cNvSpPr txBox="1"/>
            <p:nvPr/>
          </p:nvSpPr>
          <p:spPr>
            <a:xfrm>
              <a:off x="813494" y="1608735"/>
              <a:ext cx="362600" cy="276999"/>
            </a:xfrm>
            <a:prstGeom prst="rect">
              <a:avLst/>
            </a:prstGeom>
            <a:noFill/>
          </p:spPr>
          <p:txBody>
            <a:bodyPr wrap="square" rtlCol="0">
              <a:spAutoFit/>
            </a:bodyPr>
            <a:lstStyle/>
            <a:p>
              <a:pPr algn="ctr"/>
              <a:r>
                <a:rPr lang="it-IT" sz="400" dirty="0"/>
                <a:t>Fase </a:t>
              </a:r>
            </a:p>
            <a:p>
              <a:pPr algn="ctr"/>
              <a:r>
                <a:rPr lang="it-IT" sz="400" dirty="0"/>
                <a:t>di </a:t>
              </a:r>
            </a:p>
            <a:p>
              <a:pPr algn="ctr"/>
              <a:r>
                <a:rPr lang="it-IT" sz="400" dirty="0"/>
                <a:t>sviluppo</a:t>
              </a:r>
            </a:p>
          </p:txBody>
        </p:sp>
        <p:sp>
          <p:nvSpPr>
            <p:cNvPr id="168" name="CasellaDiTesto 167">
              <a:extLst>
                <a:ext uri="{FF2B5EF4-FFF2-40B4-BE49-F238E27FC236}">
                  <a16:creationId xmlns:a16="http://schemas.microsoft.com/office/drawing/2014/main" id="{9632416F-288D-81F0-BD07-0C1E9150295D}"/>
                </a:ext>
              </a:extLst>
            </p:cNvPr>
            <p:cNvSpPr txBox="1"/>
            <p:nvPr/>
          </p:nvSpPr>
          <p:spPr>
            <a:xfrm>
              <a:off x="831252" y="1952650"/>
              <a:ext cx="316112" cy="215444"/>
            </a:xfrm>
            <a:prstGeom prst="rect">
              <a:avLst/>
            </a:prstGeom>
            <a:noFill/>
          </p:spPr>
          <p:txBody>
            <a:bodyPr wrap="none" rtlCol="0">
              <a:spAutoFit/>
            </a:bodyPr>
            <a:lstStyle/>
            <a:p>
              <a:pPr algn="ctr"/>
              <a:r>
                <a:rPr lang="it-IT" sz="400" dirty="0"/>
                <a:t>Fase </a:t>
              </a:r>
            </a:p>
            <a:p>
              <a:pPr algn="ctr"/>
              <a:r>
                <a:rPr lang="it-IT" sz="400" dirty="0"/>
                <a:t>di test</a:t>
              </a:r>
            </a:p>
          </p:txBody>
        </p:sp>
        <p:sp>
          <p:nvSpPr>
            <p:cNvPr id="169" name="CasellaDiTesto 168">
              <a:extLst>
                <a:ext uri="{FF2B5EF4-FFF2-40B4-BE49-F238E27FC236}">
                  <a16:creationId xmlns:a16="http://schemas.microsoft.com/office/drawing/2014/main" id="{73660DBD-E735-0C06-3229-0CB72BFB6F5E}"/>
                </a:ext>
              </a:extLst>
            </p:cNvPr>
            <p:cNvSpPr txBox="1"/>
            <p:nvPr/>
          </p:nvSpPr>
          <p:spPr>
            <a:xfrm>
              <a:off x="454922" y="1975734"/>
              <a:ext cx="362600" cy="169277"/>
            </a:xfrm>
            <a:prstGeom prst="rect">
              <a:avLst/>
            </a:prstGeom>
            <a:noFill/>
          </p:spPr>
          <p:txBody>
            <a:bodyPr wrap="none" rtlCol="0">
              <a:spAutoFit/>
            </a:bodyPr>
            <a:lstStyle/>
            <a:p>
              <a:pPr algn="ctr"/>
              <a:r>
                <a:rPr lang="it-IT" sz="500" dirty="0"/>
                <a:t>Go live</a:t>
              </a:r>
            </a:p>
          </p:txBody>
        </p:sp>
      </p:grpSp>
      <p:grpSp>
        <p:nvGrpSpPr>
          <p:cNvPr id="170" name="Gruppo 169">
            <a:extLst>
              <a:ext uri="{FF2B5EF4-FFF2-40B4-BE49-F238E27FC236}">
                <a16:creationId xmlns:a16="http://schemas.microsoft.com/office/drawing/2014/main" id="{39304EA4-2978-8B9A-B067-5D3717D76721}"/>
              </a:ext>
            </a:extLst>
          </p:cNvPr>
          <p:cNvGrpSpPr/>
          <p:nvPr/>
        </p:nvGrpSpPr>
        <p:grpSpPr>
          <a:xfrm>
            <a:off x="5400382" y="5267324"/>
            <a:ext cx="707921" cy="635000"/>
            <a:chOff x="468173" y="1589747"/>
            <a:chExt cx="707921" cy="635000"/>
          </a:xfrm>
        </p:grpSpPr>
        <p:sp>
          <p:nvSpPr>
            <p:cNvPr id="171" name="Rettangolo con angoli arrotondati 170">
              <a:extLst>
                <a:ext uri="{FF2B5EF4-FFF2-40B4-BE49-F238E27FC236}">
                  <a16:creationId xmlns:a16="http://schemas.microsoft.com/office/drawing/2014/main" id="{8B428AD5-9796-C71B-678E-B6A48C9EE93E}"/>
                </a:ext>
              </a:extLst>
            </p:cNvPr>
            <p:cNvSpPr/>
            <p:nvPr/>
          </p:nvSpPr>
          <p:spPr>
            <a:xfrm>
              <a:off x="470617" y="1589747"/>
              <a:ext cx="690141" cy="63500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2" name="Rettangolo con angoli arrotondati 171">
              <a:extLst>
                <a:ext uri="{FF2B5EF4-FFF2-40B4-BE49-F238E27FC236}">
                  <a16:creationId xmlns:a16="http://schemas.microsoft.com/office/drawing/2014/main" id="{B960B383-077B-EA88-BB01-9F3467A5A820}"/>
                </a:ext>
              </a:extLst>
            </p:cNvPr>
            <p:cNvSpPr/>
            <p:nvPr/>
          </p:nvSpPr>
          <p:spPr>
            <a:xfrm>
              <a:off x="471468" y="1589747"/>
              <a:ext cx="342900" cy="317500"/>
            </a:xfrm>
            <a:prstGeom prst="round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300" dirty="0">
                <a:solidFill>
                  <a:schemeClr val="tx1">
                    <a:lumMod val="75000"/>
                    <a:lumOff val="25000"/>
                  </a:schemeClr>
                </a:solidFill>
              </a:endParaRPr>
            </a:p>
          </p:txBody>
        </p:sp>
        <p:sp>
          <p:nvSpPr>
            <p:cNvPr id="173" name="Rettangolo con angoli arrotondati 172">
              <a:extLst>
                <a:ext uri="{FF2B5EF4-FFF2-40B4-BE49-F238E27FC236}">
                  <a16:creationId xmlns:a16="http://schemas.microsoft.com/office/drawing/2014/main" id="{D3127381-1900-4DFE-E2F8-2371E13BF322}"/>
                </a:ext>
              </a:extLst>
            </p:cNvPr>
            <p:cNvSpPr/>
            <p:nvPr/>
          </p:nvSpPr>
          <p:spPr>
            <a:xfrm>
              <a:off x="819458" y="1589747"/>
              <a:ext cx="342900" cy="317500"/>
            </a:xfrm>
            <a:prstGeom prst="round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175" algn="ctr"/>
              <a:endParaRPr lang="it-IT" sz="200" dirty="0">
                <a:solidFill>
                  <a:schemeClr val="tx1">
                    <a:lumMod val="75000"/>
                    <a:lumOff val="25000"/>
                  </a:schemeClr>
                </a:solidFill>
              </a:endParaRPr>
            </a:p>
          </p:txBody>
        </p:sp>
        <p:sp>
          <p:nvSpPr>
            <p:cNvPr id="174" name="Rettangolo con angoli arrotondati 173">
              <a:extLst>
                <a:ext uri="{FF2B5EF4-FFF2-40B4-BE49-F238E27FC236}">
                  <a16:creationId xmlns:a16="http://schemas.microsoft.com/office/drawing/2014/main" id="{F9D2CD38-7ADD-72B1-F017-7200B9B2ED52}"/>
                </a:ext>
              </a:extLst>
            </p:cNvPr>
            <p:cNvSpPr/>
            <p:nvPr/>
          </p:nvSpPr>
          <p:spPr>
            <a:xfrm>
              <a:off x="469944" y="1907247"/>
              <a:ext cx="345036" cy="317500"/>
            </a:xfrm>
            <a:prstGeom prst="round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5" name="Rettangolo con angoli arrotondati 174">
              <a:extLst>
                <a:ext uri="{FF2B5EF4-FFF2-40B4-BE49-F238E27FC236}">
                  <a16:creationId xmlns:a16="http://schemas.microsoft.com/office/drawing/2014/main" id="{CCFA677C-4DAD-9A7E-F831-D89693695E67}"/>
                </a:ext>
              </a:extLst>
            </p:cNvPr>
            <p:cNvSpPr/>
            <p:nvPr/>
          </p:nvSpPr>
          <p:spPr>
            <a:xfrm>
              <a:off x="817858" y="1907247"/>
              <a:ext cx="342900" cy="317500"/>
            </a:xfrm>
            <a:prstGeom prst="round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6" name="CasellaDiTesto 175">
              <a:extLst>
                <a:ext uri="{FF2B5EF4-FFF2-40B4-BE49-F238E27FC236}">
                  <a16:creationId xmlns:a16="http://schemas.microsoft.com/office/drawing/2014/main" id="{9E552820-79FC-F964-7535-11F34A65E03A}"/>
                </a:ext>
              </a:extLst>
            </p:cNvPr>
            <p:cNvSpPr txBox="1"/>
            <p:nvPr/>
          </p:nvSpPr>
          <p:spPr>
            <a:xfrm>
              <a:off x="485249" y="1612075"/>
              <a:ext cx="314509" cy="276999"/>
            </a:xfrm>
            <a:prstGeom prst="rect">
              <a:avLst/>
            </a:prstGeom>
            <a:noFill/>
          </p:spPr>
          <p:txBody>
            <a:bodyPr wrap="none" rtlCol="0">
              <a:spAutoFit/>
            </a:bodyPr>
            <a:lstStyle/>
            <a:p>
              <a:pPr algn="ctr"/>
              <a:r>
                <a:rPr lang="it-IT" sz="400" dirty="0"/>
                <a:t>Fase </a:t>
              </a:r>
            </a:p>
            <a:p>
              <a:pPr algn="ctr"/>
              <a:r>
                <a:rPr lang="it-IT" sz="400" dirty="0"/>
                <a:t>di </a:t>
              </a:r>
            </a:p>
            <a:p>
              <a:pPr algn="ctr"/>
              <a:r>
                <a:rPr lang="it-IT" sz="400" dirty="0"/>
                <a:t>analisi</a:t>
              </a:r>
            </a:p>
          </p:txBody>
        </p:sp>
        <p:sp>
          <p:nvSpPr>
            <p:cNvPr id="177" name="CasellaDiTesto 176">
              <a:extLst>
                <a:ext uri="{FF2B5EF4-FFF2-40B4-BE49-F238E27FC236}">
                  <a16:creationId xmlns:a16="http://schemas.microsoft.com/office/drawing/2014/main" id="{C57DB5CE-E600-F174-734C-329C4D4C6776}"/>
                </a:ext>
              </a:extLst>
            </p:cNvPr>
            <p:cNvSpPr txBox="1"/>
            <p:nvPr/>
          </p:nvSpPr>
          <p:spPr>
            <a:xfrm>
              <a:off x="813494" y="1608735"/>
              <a:ext cx="362600" cy="276999"/>
            </a:xfrm>
            <a:prstGeom prst="rect">
              <a:avLst/>
            </a:prstGeom>
            <a:noFill/>
          </p:spPr>
          <p:txBody>
            <a:bodyPr wrap="square" rtlCol="0">
              <a:spAutoFit/>
            </a:bodyPr>
            <a:lstStyle/>
            <a:p>
              <a:pPr algn="ctr"/>
              <a:r>
                <a:rPr lang="it-IT" sz="400" dirty="0"/>
                <a:t>Fase </a:t>
              </a:r>
            </a:p>
            <a:p>
              <a:pPr algn="ctr"/>
              <a:r>
                <a:rPr lang="it-IT" sz="400" dirty="0"/>
                <a:t>di </a:t>
              </a:r>
            </a:p>
            <a:p>
              <a:pPr algn="ctr"/>
              <a:r>
                <a:rPr lang="it-IT" sz="400" dirty="0"/>
                <a:t>sviluppo</a:t>
              </a:r>
            </a:p>
          </p:txBody>
        </p:sp>
        <p:sp>
          <p:nvSpPr>
            <p:cNvPr id="178" name="CasellaDiTesto 177">
              <a:extLst>
                <a:ext uri="{FF2B5EF4-FFF2-40B4-BE49-F238E27FC236}">
                  <a16:creationId xmlns:a16="http://schemas.microsoft.com/office/drawing/2014/main" id="{9F913D47-B644-5EBF-2183-D7D71CDE5D4B}"/>
                </a:ext>
              </a:extLst>
            </p:cNvPr>
            <p:cNvSpPr txBox="1"/>
            <p:nvPr/>
          </p:nvSpPr>
          <p:spPr>
            <a:xfrm>
              <a:off x="811418" y="1948632"/>
              <a:ext cx="316112" cy="215444"/>
            </a:xfrm>
            <a:prstGeom prst="rect">
              <a:avLst/>
            </a:prstGeom>
            <a:noFill/>
          </p:spPr>
          <p:txBody>
            <a:bodyPr wrap="none" rtlCol="0">
              <a:spAutoFit/>
            </a:bodyPr>
            <a:lstStyle/>
            <a:p>
              <a:pPr algn="ctr"/>
              <a:r>
                <a:rPr lang="it-IT" sz="400" dirty="0"/>
                <a:t>Fase </a:t>
              </a:r>
            </a:p>
            <a:p>
              <a:pPr algn="ctr"/>
              <a:r>
                <a:rPr lang="it-IT" sz="400" dirty="0"/>
                <a:t>di test</a:t>
              </a:r>
            </a:p>
          </p:txBody>
        </p:sp>
        <p:sp>
          <p:nvSpPr>
            <p:cNvPr id="179" name="CasellaDiTesto 178">
              <a:extLst>
                <a:ext uri="{FF2B5EF4-FFF2-40B4-BE49-F238E27FC236}">
                  <a16:creationId xmlns:a16="http://schemas.microsoft.com/office/drawing/2014/main" id="{015AB41F-DDF0-6540-EE9C-7F43FBF58A55}"/>
                </a:ext>
              </a:extLst>
            </p:cNvPr>
            <p:cNvSpPr txBox="1"/>
            <p:nvPr/>
          </p:nvSpPr>
          <p:spPr>
            <a:xfrm>
              <a:off x="468173" y="1972439"/>
              <a:ext cx="362600" cy="169277"/>
            </a:xfrm>
            <a:prstGeom prst="rect">
              <a:avLst/>
            </a:prstGeom>
            <a:noFill/>
          </p:spPr>
          <p:txBody>
            <a:bodyPr wrap="none" rtlCol="0">
              <a:spAutoFit/>
            </a:bodyPr>
            <a:lstStyle/>
            <a:p>
              <a:pPr algn="ctr"/>
              <a:r>
                <a:rPr lang="it-IT" sz="500" dirty="0"/>
                <a:t>Go live</a:t>
              </a:r>
            </a:p>
          </p:txBody>
        </p:sp>
      </p:grpSp>
      <p:graphicFrame>
        <p:nvGraphicFramePr>
          <p:cNvPr id="27" name="Tabella 26">
            <a:extLst>
              <a:ext uri="{FF2B5EF4-FFF2-40B4-BE49-F238E27FC236}">
                <a16:creationId xmlns:a16="http://schemas.microsoft.com/office/drawing/2014/main" id="{F70D004B-6461-BC7F-FD16-CD486FBDD08E}"/>
              </a:ext>
            </a:extLst>
          </p:cNvPr>
          <p:cNvGraphicFramePr>
            <a:graphicFrameLocks noGrp="1"/>
          </p:cNvGraphicFramePr>
          <p:nvPr/>
        </p:nvGraphicFramePr>
        <p:xfrm>
          <a:off x="10230808" y="1818037"/>
          <a:ext cx="1464803" cy="640226"/>
        </p:xfrm>
        <a:graphic>
          <a:graphicData uri="http://schemas.openxmlformats.org/drawingml/2006/table">
            <a:tbl>
              <a:tblPr>
                <a:tableStyleId>{5C22544A-7EE6-4342-B048-85BDC9FD1C3A}</a:tableStyleId>
              </a:tblPr>
              <a:tblGrid>
                <a:gridCol w="1464803">
                  <a:extLst>
                    <a:ext uri="{9D8B030D-6E8A-4147-A177-3AD203B41FA5}">
                      <a16:colId xmlns:a16="http://schemas.microsoft.com/office/drawing/2014/main" val="327211316"/>
                    </a:ext>
                  </a:extLst>
                </a:gridCol>
              </a:tblGrid>
              <a:tr h="640226">
                <a:tc>
                  <a:txBody>
                    <a:bodyPr/>
                    <a:lstStyle/>
                    <a:p>
                      <a:pPr algn="ctr" fontAlgn="ctr"/>
                      <a:r>
                        <a:rPr lang="it-IT" sz="1200" b="1" u="none" strike="noStrike" dirty="0">
                          <a:effectLst/>
                        </a:rPr>
                        <a:t>User </a:t>
                      </a:r>
                      <a:r>
                        <a:rPr lang="it-IT" sz="1200" b="1" u="none" strike="noStrike" dirty="0" err="1">
                          <a:effectLst/>
                        </a:rPr>
                        <a:t>Based</a:t>
                      </a:r>
                      <a:r>
                        <a:rPr lang="it-IT" sz="1200" b="1" u="none" strike="noStrike" dirty="0">
                          <a:effectLst/>
                        </a:rPr>
                        <a:t> Data </a:t>
                      </a:r>
                      <a:r>
                        <a:rPr lang="it-IT" sz="1200" b="1" u="none" strike="noStrike" dirty="0" err="1">
                          <a:effectLst/>
                        </a:rPr>
                        <a:t>Extraction</a:t>
                      </a:r>
                      <a:endParaRPr lang="it-IT" sz="1200" b="1" i="0" u="none" strike="noStrike" dirty="0">
                        <a:solidFill>
                          <a:srgbClr val="000000"/>
                        </a:solidFill>
                        <a:effectLst/>
                        <a:highlight>
                          <a:srgbClr val="92D050"/>
                        </a:highlight>
                        <a:latin typeface="Aptos Narrow" panose="020B0004020202020204" pitchFamily="34" charset="0"/>
                      </a:endParaRPr>
                    </a:p>
                  </a:txBody>
                  <a:tcPr marL="9525" marR="9525" marT="9525" marB="0" anchor="ctr">
                    <a:solidFill>
                      <a:srgbClr val="FFC000"/>
                    </a:solidFill>
                  </a:tcPr>
                </a:tc>
                <a:extLst>
                  <a:ext uri="{0D108BD9-81ED-4DB2-BD59-A6C34878D82A}">
                    <a16:rowId xmlns:a16="http://schemas.microsoft.com/office/drawing/2014/main" val="3396363953"/>
                  </a:ext>
                </a:extLst>
              </a:tr>
            </a:tbl>
          </a:graphicData>
        </a:graphic>
      </p:graphicFrame>
      <p:grpSp>
        <p:nvGrpSpPr>
          <p:cNvPr id="58" name="Gruppo 57">
            <a:extLst>
              <a:ext uri="{FF2B5EF4-FFF2-40B4-BE49-F238E27FC236}">
                <a16:creationId xmlns:a16="http://schemas.microsoft.com/office/drawing/2014/main" id="{022153FB-8309-BA9F-F0A5-4D19B0B49904}"/>
              </a:ext>
            </a:extLst>
          </p:cNvPr>
          <p:cNvGrpSpPr/>
          <p:nvPr/>
        </p:nvGrpSpPr>
        <p:grpSpPr>
          <a:xfrm>
            <a:off x="2158518" y="2572761"/>
            <a:ext cx="716799" cy="635000"/>
            <a:chOff x="459295" y="1589747"/>
            <a:chExt cx="716799" cy="635000"/>
          </a:xfrm>
        </p:grpSpPr>
        <p:sp>
          <p:nvSpPr>
            <p:cNvPr id="60" name="Rettangolo con angoli arrotondati 59">
              <a:extLst>
                <a:ext uri="{FF2B5EF4-FFF2-40B4-BE49-F238E27FC236}">
                  <a16:creationId xmlns:a16="http://schemas.microsoft.com/office/drawing/2014/main" id="{DBB4AE2A-8326-2C52-2EC8-FFE85FE6B3B9}"/>
                </a:ext>
              </a:extLst>
            </p:cNvPr>
            <p:cNvSpPr/>
            <p:nvPr/>
          </p:nvSpPr>
          <p:spPr>
            <a:xfrm>
              <a:off x="470617" y="1589747"/>
              <a:ext cx="690141" cy="63500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1" name="Rettangolo con angoli arrotondati 60">
              <a:extLst>
                <a:ext uri="{FF2B5EF4-FFF2-40B4-BE49-F238E27FC236}">
                  <a16:creationId xmlns:a16="http://schemas.microsoft.com/office/drawing/2014/main" id="{7DB36965-BB64-7305-7B01-C65C85C180A1}"/>
                </a:ext>
              </a:extLst>
            </p:cNvPr>
            <p:cNvSpPr/>
            <p:nvPr/>
          </p:nvSpPr>
          <p:spPr>
            <a:xfrm>
              <a:off x="471468" y="1589747"/>
              <a:ext cx="342900" cy="3175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300" dirty="0">
                <a:solidFill>
                  <a:schemeClr val="tx1">
                    <a:lumMod val="75000"/>
                    <a:lumOff val="25000"/>
                  </a:schemeClr>
                </a:solidFill>
              </a:endParaRPr>
            </a:p>
          </p:txBody>
        </p:sp>
        <p:sp>
          <p:nvSpPr>
            <p:cNvPr id="63" name="Rettangolo con angoli arrotondati 62">
              <a:extLst>
                <a:ext uri="{FF2B5EF4-FFF2-40B4-BE49-F238E27FC236}">
                  <a16:creationId xmlns:a16="http://schemas.microsoft.com/office/drawing/2014/main" id="{EF5A3759-3B1E-F44B-AEDB-59A5B77DDF3C}"/>
                </a:ext>
              </a:extLst>
            </p:cNvPr>
            <p:cNvSpPr/>
            <p:nvPr/>
          </p:nvSpPr>
          <p:spPr>
            <a:xfrm>
              <a:off x="819458" y="1589747"/>
              <a:ext cx="342900" cy="3175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175" algn="ctr"/>
              <a:endParaRPr lang="it-IT" sz="200" dirty="0">
                <a:solidFill>
                  <a:schemeClr val="tx1">
                    <a:lumMod val="75000"/>
                    <a:lumOff val="25000"/>
                  </a:schemeClr>
                </a:solidFill>
              </a:endParaRPr>
            </a:p>
          </p:txBody>
        </p:sp>
        <p:sp>
          <p:nvSpPr>
            <p:cNvPr id="64" name="Rettangolo con angoli arrotondati 63">
              <a:extLst>
                <a:ext uri="{FF2B5EF4-FFF2-40B4-BE49-F238E27FC236}">
                  <a16:creationId xmlns:a16="http://schemas.microsoft.com/office/drawing/2014/main" id="{D352D048-A327-6512-4E86-85785D70D38F}"/>
                </a:ext>
              </a:extLst>
            </p:cNvPr>
            <p:cNvSpPr/>
            <p:nvPr/>
          </p:nvSpPr>
          <p:spPr>
            <a:xfrm>
              <a:off x="469944" y="1907247"/>
              <a:ext cx="345036" cy="3175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6" name="Rettangolo con angoli arrotondati 65">
              <a:extLst>
                <a:ext uri="{FF2B5EF4-FFF2-40B4-BE49-F238E27FC236}">
                  <a16:creationId xmlns:a16="http://schemas.microsoft.com/office/drawing/2014/main" id="{3F630DFB-8181-1771-07E9-CB2AC6A2D27A}"/>
                </a:ext>
              </a:extLst>
            </p:cNvPr>
            <p:cNvSpPr/>
            <p:nvPr/>
          </p:nvSpPr>
          <p:spPr>
            <a:xfrm>
              <a:off x="817858" y="1907247"/>
              <a:ext cx="342900" cy="3175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7" name="CasellaDiTesto 66">
              <a:extLst>
                <a:ext uri="{FF2B5EF4-FFF2-40B4-BE49-F238E27FC236}">
                  <a16:creationId xmlns:a16="http://schemas.microsoft.com/office/drawing/2014/main" id="{EAE0F1CC-9204-2ADA-A8E6-0FC22B30E251}"/>
                </a:ext>
              </a:extLst>
            </p:cNvPr>
            <p:cNvSpPr txBox="1"/>
            <p:nvPr/>
          </p:nvSpPr>
          <p:spPr>
            <a:xfrm>
              <a:off x="485249" y="1612075"/>
              <a:ext cx="314509" cy="276999"/>
            </a:xfrm>
            <a:prstGeom prst="rect">
              <a:avLst/>
            </a:prstGeom>
            <a:noFill/>
          </p:spPr>
          <p:txBody>
            <a:bodyPr wrap="none" rtlCol="0">
              <a:spAutoFit/>
            </a:bodyPr>
            <a:lstStyle/>
            <a:p>
              <a:pPr algn="ctr"/>
              <a:r>
                <a:rPr lang="it-IT" sz="400" dirty="0"/>
                <a:t>Fase </a:t>
              </a:r>
            </a:p>
            <a:p>
              <a:pPr algn="ctr"/>
              <a:r>
                <a:rPr lang="it-IT" sz="400" dirty="0"/>
                <a:t>di </a:t>
              </a:r>
            </a:p>
            <a:p>
              <a:pPr algn="ctr"/>
              <a:r>
                <a:rPr lang="it-IT" sz="400" dirty="0"/>
                <a:t>analisi</a:t>
              </a:r>
            </a:p>
          </p:txBody>
        </p:sp>
        <p:sp>
          <p:nvSpPr>
            <p:cNvPr id="69" name="CasellaDiTesto 68">
              <a:extLst>
                <a:ext uri="{FF2B5EF4-FFF2-40B4-BE49-F238E27FC236}">
                  <a16:creationId xmlns:a16="http://schemas.microsoft.com/office/drawing/2014/main" id="{6DDDB30A-2D07-8C2A-6598-DC2EDABCD7C3}"/>
                </a:ext>
              </a:extLst>
            </p:cNvPr>
            <p:cNvSpPr txBox="1"/>
            <p:nvPr/>
          </p:nvSpPr>
          <p:spPr>
            <a:xfrm>
              <a:off x="813494" y="1608735"/>
              <a:ext cx="362600" cy="276999"/>
            </a:xfrm>
            <a:prstGeom prst="rect">
              <a:avLst/>
            </a:prstGeom>
            <a:noFill/>
          </p:spPr>
          <p:txBody>
            <a:bodyPr wrap="square" rtlCol="0">
              <a:spAutoFit/>
            </a:bodyPr>
            <a:lstStyle/>
            <a:p>
              <a:pPr algn="ctr"/>
              <a:r>
                <a:rPr lang="it-IT" sz="400" dirty="0"/>
                <a:t>Fase </a:t>
              </a:r>
            </a:p>
            <a:p>
              <a:pPr algn="ctr"/>
              <a:r>
                <a:rPr lang="it-IT" sz="400" dirty="0"/>
                <a:t>di </a:t>
              </a:r>
            </a:p>
            <a:p>
              <a:pPr algn="ctr"/>
              <a:r>
                <a:rPr lang="it-IT" sz="400" dirty="0"/>
                <a:t>sviluppo</a:t>
              </a:r>
            </a:p>
          </p:txBody>
        </p:sp>
        <p:sp>
          <p:nvSpPr>
            <p:cNvPr id="70" name="CasellaDiTesto 69">
              <a:extLst>
                <a:ext uri="{FF2B5EF4-FFF2-40B4-BE49-F238E27FC236}">
                  <a16:creationId xmlns:a16="http://schemas.microsoft.com/office/drawing/2014/main" id="{AD313B09-48E3-7355-0D83-B921AD6E0692}"/>
                </a:ext>
              </a:extLst>
            </p:cNvPr>
            <p:cNvSpPr txBox="1"/>
            <p:nvPr/>
          </p:nvSpPr>
          <p:spPr>
            <a:xfrm>
              <a:off x="827777" y="1958275"/>
              <a:ext cx="316112" cy="215444"/>
            </a:xfrm>
            <a:prstGeom prst="rect">
              <a:avLst/>
            </a:prstGeom>
            <a:noFill/>
          </p:spPr>
          <p:txBody>
            <a:bodyPr wrap="none" rtlCol="0">
              <a:spAutoFit/>
            </a:bodyPr>
            <a:lstStyle/>
            <a:p>
              <a:pPr algn="ctr"/>
              <a:r>
                <a:rPr lang="it-IT" sz="400" dirty="0"/>
                <a:t>Fase </a:t>
              </a:r>
            </a:p>
            <a:p>
              <a:pPr algn="ctr"/>
              <a:r>
                <a:rPr lang="it-IT" sz="400" dirty="0"/>
                <a:t>di test</a:t>
              </a:r>
            </a:p>
          </p:txBody>
        </p:sp>
        <p:sp>
          <p:nvSpPr>
            <p:cNvPr id="86" name="CasellaDiTesto 85">
              <a:extLst>
                <a:ext uri="{FF2B5EF4-FFF2-40B4-BE49-F238E27FC236}">
                  <a16:creationId xmlns:a16="http://schemas.microsoft.com/office/drawing/2014/main" id="{90F72BDE-FEEC-222F-C69D-345B315AA89B}"/>
                </a:ext>
              </a:extLst>
            </p:cNvPr>
            <p:cNvSpPr txBox="1"/>
            <p:nvPr/>
          </p:nvSpPr>
          <p:spPr>
            <a:xfrm>
              <a:off x="459295" y="1984040"/>
              <a:ext cx="362600" cy="169277"/>
            </a:xfrm>
            <a:prstGeom prst="rect">
              <a:avLst/>
            </a:prstGeom>
            <a:noFill/>
          </p:spPr>
          <p:txBody>
            <a:bodyPr wrap="none" rtlCol="0">
              <a:spAutoFit/>
            </a:bodyPr>
            <a:lstStyle/>
            <a:p>
              <a:pPr algn="ctr"/>
              <a:r>
                <a:rPr lang="it-IT" sz="500" dirty="0"/>
                <a:t>Go live</a:t>
              </a:r>
            </a:p>
          </p:txBody>
        </p:sp>
      </p:grpSp>
      <p:graphicFrame>
        <p:nvGraphicFramePr>
          <p:cNvPr id="75" name="Tabella 74">
            <a:extLst>
              <a:ext uri="{FF2B5EF4-FFF2-40B4-BE49-F238E27FC236}">
                <a16:creationId xmlns:a16="http://schemas.microsoft.com/office/drawing/2014/main" id="{6FE8B9E2-139B-F113-4E2A-0D1878394FA4}"/>
              </a:ext>
            </a:extLst>
          </p:cNvPr>
          <p:cNvGraphicFramePr>
            <a:graphicFrameLocks noGrp="1"/>
          </p:cNvGraphicFramePr>
          <p:nvPr/>
        </p:nvGraphicFramePr>
        <p:xfrm>
          <a:off x="3803957" y="1359796"/>
          <a:ext cx="1085886" cy="562532"/>
        </p:xfrm>
        <a:graphic>
          <a:graphicData uri="http://schemas.openxmlformats.org/drawingml/2006/table">
            <a:tbl>
              <a:tblPr>
                <a:tableStyleId>{5C22544A-7EE6-4342-B048-85BDC9FD1C3A}</a:tableStyleId>
              </a:tblPr>
              <a:tblGrid>
                <a:gridCol w="1085886">
                  <a:extLst>
                    <a:ext uri="{9D8B030D-6E8A-4147-A177-3AD203B41FA5}">
                      <a16:colId xmlns:a16="http://schemas.microsoft.com/office/drawing/2014/main" val="327211316"/>
                    </a:ext>
                  </a:extLst>
                </a:gridCol>
              </a:tblGrid>
              <a:tr h="562532">
                <a:tc>
                  <a:txBody>
                    <a:bodyPr/>
                    <a:lstStyle/>
                    <a:p>
                      <a:pPr algn="ctr" fontAlgn="ctr"/>
                      <a:r>
                        <a:rPr lang="it-IT" sz="1200" b="1" u="none" strike="noStrike" dirty="0">
                          <a:effectLst/>
                        </a:rPr>
                        <a:t>Forecaster</a:t>
                      </a:r>
                      <a:endParaRPr lang="it-IT" sz="1200" b="1" i="0" u="none" strike="noStrike" dirty="0">
                        <a:solidFill>
                          <a:srgbClr val="000000"/>
                        </a:solidFill>
                        <a:effectLst/>
                        <a:highlight>
                          <a:srgbClr val="92D050"/>
                        </a:highlight>
                        <a:latin typeface="Aptos Narrow" panose="020B0004020202020204" pitchFamily="34" charset="0"/>
                      </a:endParaRPr>
                    </a:p>
                  </a:txBody>
                  <a:tcPr marL="9525" marR="9525" marT="9525" marB="0" anchor="ctr">
                    <a:solidFill>
                      <a:srgbClr val="FFC000"/>
                    </a:solidFill>
                  </a:tcPr>
                </a:tc>
                <a:extLst>
                  <a:ext uri="{0D108BD9-81ED-4DB2-BD59-A6C34878D82A}">
                    <a16:rowId xmlns:a16="http://schemas.microsoft.com/office/drawing/2014/main" val="3396363953"/>
                  </a:ext>
                </a:extLst>
              </a:tr>
            </a:tbl>
          </a:graphicData>
        </a:graphic>
      </p:graphicFrame>
      <p:grpSp>
        <p:nvGrpSpPr>
          <p:cNvPr id="79" name="Gruppo 78">
            <a:extLst>
              <a:ext uri="{FF2B5EF4-FFF2-40B4-BE49-F238E27FC236}">
                <a16:creationId xmlns:a16="http://schemas.microsoft.com/office/drawing/2014/main" id="{2316ED41-0F14-7AF5-47B3-37E2EBCB683B}"/>
              </a:ext>
            </a:extLst>
          </p:cNvPr>
          <p:cNvGrpSpPr/>
          <p:nvPr/>
        </p:nvGrpSpPr>
        <p:grpSpPr>
          <a:xfrm>
            <a:off x="3207848" y="1183037"/>
            <a:ext cx="716799" cy="635000"/>
            <a:chOff x="459295" y="1589747"/>
            <a:chExt cx="716799" cy="635000"/>
          </a:xfrm>
        </p:grpSpPr>
        <p:sp>
          <p:nvSpPr>
            <p:cNvPr id="80" name="Rettangolo con angoli arrotondati 79">
              <a:extLst>
                <a:ext uri="{FF2B5EF4-FFF2-40B4-BE49-F238E27FC236}">
                  <a16:creationId xmlns:a16="http://schemas.microsoft.com/office/drawing/2014/main" id="{3170F41E-A7AF-B36C-4ED2-652363587B26}"/>
                </a:ext>
              </a:extLst>
            </p:cNvPr>
            <p:cNvSpPr/>
            <p:nvPr/>
          </p:nvSpPr>
          <p:spPr>
            <a:xfrm>
              <a:off x="470617" y="1589747"/>
              <a:ext cx="690141" cy="63500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4" name="Rettangolo con angoli arrotondati 83">
              <a:extLst>
                <a:ext uri="{FF2B5EF4-FFF2-40B4-BE49-F238E27FC236}">
                  <a16:creationId xmlns:a16="http://schemas.microsoft.com/office/drawing/2014/main" id="{0006D0C1-65F7-19F6-CDE1-A51CE7403FCE}"/>
                </a:ext>
              </a:extLst>
            </p:cNvPr>
            <p:cNvSpPr/>
            <p:nvPr/>
          </p:nvSpPr>
          <p:spPr>
            <a:xfrm>
              <a:off x="471468" y="1589747"/>
              <a:ext cx="342900" cy="3175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300" dirty="0">
                <a:solidFill>
                  <a:schemeClr val="tx1">
                    <a:lumMod val="75000"/>
                    <a:lumOff val="25000"/>
                  </a:schemeClr>
                </a:solidFill>
              </a:endParaRPr>
            </a:p>
          </p:txBody>
        </p:sp>
        <p:sp>
          <p:nvSpPr>
            <p:cNvPr id="91" name="Rettangolo con angoli arrotondati 90">
              <a:extLst>
                <a:ext uri="{FF2B5EF4-FFF2-40B4-BE49-F238E27FC236}">
                  <a16:creationId xmlns:a16="http://schemas.microsoft.com/office/drawing/2014/main" id="{BA30B466-7546-B906-DEA1-FA398B60767D}"/>
                </a:ext>
              </a:extLst>
            </p:cNvPr>
            <p:cNvSpPr/>
            <p:nvPr/>
          </p:nvSpPr>
          <p:spPr>
            <a:xfrm>
              <a:off x="819458" y="1589747"/>
              <a:ext cx="342900" cy="3175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175" algn="ctr"/>
              <a:endParaRPr lang="it-IT" sz="200" dirty="0">
                <a:solidFill>
                  <a:schemeClr val="tx1">
                    <a:lumMod val="75000"/>
                    <a:lumOff val="25000"/>
                  </a:schemeClr>
                </a:solidFill>
              </a:endParaRPr>
            </a:p>
          </p:txBody>
        </p:sp>
        <p:sp>
          <p:nvSpPr>
            <p:cNvPr id="180" name="Rettangolo con angoli arrotondati 179">
              <a:extLst>
                <a:ext uri="{FF2B5EF4-FFF2-40B4-BE49-F238E27FC236}">
                  <a16:creationId xmlns:a16="http://schemas.microsoft.com/office/drawing/2014/main" id="{FCF17A3B-A6A9-6B54-511F-55A0E8F9858E}"/>
                </a:ext>
              </a:extLst>
            </p:cNvPr>
            <p:cNvSpPr/>
            <p:nvPr/>
          </p:nvSpPr>
          <p:spPr>
            <a:xfrm>
              <a:off x="469944" y="1907247"/>
              <a:ext cx="345036" cy="3175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1" name="Rettangolo con angoli arrotondati 180">
              <a:extLst>
                <a:ext uri="{FF2B5EF4-FFF2-40B4-BE49-F238E27FC236}">
                  <a16:creationId xmlns:a16="http://schemas.microsoft.com/office/drawing/2014/main" id="{E488D9DA-6CDA-9578-BCD5-E972C4473DDB}"/>
                </a:ext>
              </a:extLst>
            </p:cNvPr>
            <p:cNvSpPr/>
            <p:nvPr/>
          </p:nvSpPr>
          <p:spPr>
            <a:xfrm>
              <a:off x="817858" y="1907247"/>
              <a:ext cx="342900" cy="3175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2" name="CasellaDiTesto 181">
              <a:extLst>
                <a:ext uri="{FF2B5EF4-FFF2-40B4-BE49-F238E27FC236}">
                  <a16:creationId xmlns:a16="http://schemas.microsoft.com/office/drawing/2014/main" id="{66EB268D-F876-7D29-810C-4E380D20AC37}"/>
                </a:ext>
              </a:extLst>
            </p:cNvPr>
            <p:cNvSpPr txBox="1"/>
            <p:nvPr/>
          </p:nvSpPr>
          <p:spPr>
            <a:xfrm>
              <a:off x="485249" y="1612075"/>
              <a:ext cx="314509" cy="276999"/>
            </a:xfrm>
            <a:prstGeom prst="rect">
              <a:avLst/>
            </a:prstGeom>
            <a:noFill/>
          </p:spPr>
          <p:txBody>
            <a:bodyPr wrap="none" rtlCol="0">
              <a:spAutoFit/>
            </a:bodyPr>
            <a:lstStyle/>
            <a:p>
              <a:pPr algn="ctr"/>
              <a:r>
                <a:rPr lang="it-IT" sz="400" dirty="0"/>
                <a:t>Fase </a:t>
              </a:r>
            </a:p>
            <a:p>
              <a:pPr algn="ctr"/>
              <a:r>
                <a:rPr lang="it-IT" sz="400" dirty="0"/>
                <a:t>di </a:t>
              </a:r>
            </a:p>
            <a:p>
              <a:pPr algn="ctr"/>
              <a:r>
                <a:rPr lang="it-IT" sz="400" dirty="0"/>
                <a:t>analisi</a:t>
              </a:r>
            </a:p>
          </p:txBody>
        </p:sp>
        <p:sp>
          <p:nvSpPr>
            <p:cNvPr id="183" name="CasellaDiTesto 182">
              <a:extLst>
                <a:ext uri="{FF2B5EF4-FFF2-40B4-BE49-F238E27FC236}">
                  <a16:creationId xmlns:a16="http://schemas.microsoft.com/office/drawing/2014/main" id="{9FCA82BF-8A5D-3F3C-F020-D7727D3AD6AD}"/>
                </a:ext>
              </a:extLst>
            </p:cNvPr>
            <p:cNvSpPr txBox="1"/>
            <p:nvPr/>
          </p:nvSpPr>
          <p:spPr>
            <a:xfrm>
              <a:off x="813494" y="1608735"/>
              <a:ext cx="362600" cy="276999"/>
            </a:xfrm>
            <a:prstGeom prst="rect">
              <a:avLst/>
            </a:prstGeom>
            <a:noFill/>
          </p:spPr>
          <p:txBody>
            <a:bodyPr wrap="square" rtlCol="0">
              <a:spAutoFit/>
            </a:bodyPr>
            <a:lstStyle/>
            <a:p>
              <a:pPr algn="ctr"/>
              <a:r>
                <a:rPr lang="it-IT" sz="400" dirty="0"/>
                <a:t>Fase </a:t>
              </a:r>
            </a:p>
            <a:p>
              <a:pPr algn="ctr"/>
              <a:r>
                <a:rPr lang="it-IT" sz="400" dirty="0"/>
                <a:t>di </a:t>
              </a:r>
            </a:p>
            <a:p>
              <a:pPr algn="ctr"/>
              <a:r>
                <a:rPr lang="it-IT" sz="400" dirty="0"/>
                <a:t>sviluppo</a:t>
              </a:r>
            </a:p>
          </p:txBody>
        </p:sp>
        <p:sp>
          <p:nvSpPr>
            <p:cNvPr id="184" name="CasellaDiTesto 183">
              <a:extLst>
                <a:ext uri="{FF2B5EF4-FFF2-40B4-BE49-F238E27FC236}">
                  <a16:creationId xmlns:a16="http://schemas.microsoft.com/office/drawing/2014/main" id="{667D6311-6139-8BBF-0CFA-CF300E327814}"/>
                </a:ext>
              </a:extLst>
            </p:cNvPr>
            <p:cNvSpPr txBox="1"/>
            <p:nvPr/>
          </p:nvSpPr>
          <p:spPr>
            <a:xfrm>
              <a:off x="827777" y="1958275"/>
              <a:ext cx="316112" cy="215444"/>
            </a:xfrm>
            <a:prstGeom prst="rect">
              <a:avLst/>
            </a:prstGeom>
            <a:noFill/>
          </p:spPr>
          <p:txBody>
            <a:bodyPr wrap="none" rtlCol="0">
              <a:spAutoFit/>
            </a:bodyPr>
            <a:lstStyle/>
            <a:p>
              <a:pPr algn="ctr"/>
              <a:r>
                <a:rPr lang="it-IT" sz="400" dirty="0"/>
                <a:t>Fase </a:t>
              </a:r>
            </a:p>
            <a:p>
              <a:pPr algn="ctr"/>
              <a:r>
                <a:rPr lang="it-IT" sz="400" dirty="0"/>
                <a:t>di test</a:t>
              </a:r>
            </a:p>
          </p:txBody>
        </p:sp>
        <p:sp>
          <p:nvSpPr>
            <p:cNvPr id="185" name="CasellaDiTesto 184">
              <a:extLst>
                <a:ext uri="{FF2B5EF4-FFF2-40B4-BE49-F238E27FC236}">
                  <a16:creationId xmlns:a16="http://schemas.microsoft.com/office/drawing/2014/main" id="{77DBF275-3BCC-38F2-D845-C35EF2D0155D}"/>
                </a:ext>
              </a:extLst>
            </p:cNvPr>
            <p:cNvSpPr txBox="1"/>
            <p:nvPr/>
          </p:nvSpPr>
          <p:spPr>
            <a:xfrm>
              <a:off x="459295" y="1984040"/>
              <a:ext cx="362600" cy="169277"/>
            </a:xfrm>
            <a:prstGeom prst="rect">
              <a:avLst/>
            </a:prstGeom>
            <a:noFill/>
          </p:spPr>
          <p:txBody>
            <a:bodyPr wrap="none" rtlCol="0">
              <a:spAutoFit/>
            </a:bodyPr>
            <a:lstStyle/>
            <a:p>
              <a:pPr algn="ctr"/>
              <a:r>
                <a:rPr lang="it-IT" sz="500" dirty="0"/>
                <a:t>Go live</a:t>
              </a:r>
            </a:p>
          </p:txBody>
        </p:sp>
      </p:grpSp>
      <p:grpSp>
        <p:nvGrpSpPr>
          <p:cNvPr id="186" name="Gruppo 185">
            <a:extLst>
              <a:ext uri="{FF2B5EF4-FFF2-40B4-BE49-F238E27FC236}">
                <a16:creationId xmlns:a16="http://schemas.microsoft.com/office/drawing/2014/main" id="{10516F30-4BB1-09AB-86E5-B1C4F55C378D}"/>
              </a:ext>
            </a:extLst>
          </p:cNvPr>
          <p:cNvGrpSpPr/>
          <p:nvPr/>
        </p:nvGrpSpPr>
        <p:grpSpPr>
          <a:xfrm>
            <a:off x="11195784" y="1337234"/>
            <a:ext cx="716799" cy="635000"/>
            <a:chOff x="459295" y="1589747"/>
            <a:chExt cx="716799" cy="635000"/>
          </a:xfrm>
        </p:grpSpPr>
        <p:sp>
          <p:nvSpPr>
            <p:cNvPr id="187" name="Rettangolo con angoli arrotondati 186">
              <a:extLst>
                <a:ext uri="{FF2B5EF4-FFF2-40B4-BE49-F238E27FC236}">
                  <a16:creationId xmlns:a16="http://schemas.microsoft.com/office/drawing/2014/main" id="{D93309CF-7887-05D7-5EDD-4AEE8B2A27B4}"/>
                </a:ext>
              </a:extLst>
            </p:cNvPr>
            <p:cNvSpPr/>
            <p:nvPr/>
          </p:nvSpPr>
          <p:spPr>
            <a:xfrm>
              <a:off x="470617" y="1589747"/>
              <a:ext cx="690141" cy="63500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8" name="Rettangolo con angoli arrotondati 187">
              <a:extLst>
                <a:ext uri="{FF2B5EF4-FFF2-40B4-BE49-F238E27FC236}">
                  <a16:creationId xmlns:a16="http://schemas.microsoft.com/office/drawing/2014/main" id="{9C1E28B5-6AF5-1F66-7FED-3D607A933A1D}"/>
                </a:ext>
              </a:extLst>
            </p:cNvPr>
            <p:cNvSpPr/>
            <p:nvPr/>
          </p:nvSpPr>
          <p:spPr>
            <a:xfrm>
              <a:off x="471468" y="1589747"/>
              <a:ext cx="342900" cy="3175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300" dirty="0">
                <a:solidFill>
                  <a:schemeClr val="tx1">
                    <a:lumMod val="75000"/>
                    <a:lumOff val="25000"/>
                  </a:schemeClr>
                </a:solidFill>
              </a:endParaRPr>
            </a:p>
          </p:txBody>
        </p:sp>
        <p:sp>
          <p:nvSpPr>
            <p:cNvPr id="189" name="Rettangolo con angoli arrotondati 188">
              <a:extLst>
                <a:ext uri="{FF2B5EF4-FFF2-40B4-BE49-F238E27FC236}">
                  <a16:creationId xmlns:a16="http://schemas.microsoft.com/office/drawing/2014/main" id="{788BB27F-729E-7F96-7C98-D67B5337DE88}"/>
                </a:ext>
              </a:extLst>
            </p:cNvPr>
            <p:cNvSpPr/>
            <p:nvPr/>
          </p:nvSpPr>
          <p:spPr>
            <a:xfrm>
              <a:off x="819458" y="1589747"/>
              <a:ext cx="342900" cy="3175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175" algn="ctr"/>
              <a:endParaRPr lang="it-IT" sz="200" dirty="0">
                <a:solidFill>
                  <a:schemeClr val="tx1">
                    <a:lumMod val="75000"/>
                    <a:lumOff val="25000"/>
                  </a:schemeClr>
                </a:solidFill>
              </a:endParaRPr>
            </a:p>
          </p:txBody>
        </p:sp>
        <p:sp>
          <p:nvSpPr>
            <p:cNvPr id="190" name="Rettangolo con angoli arrotondati 189">
              <a:extLst>
                <a:ext uri="{FF2B5EF4-FFF2-40B4-BE49-F238E27FC236}">
                  <a16:creationId xmlns:a16="http://schemas.microsoft.com/office/drawing/2014/main" id="{AD5ECE7E-A187-4F26-6107-6DBE50E664DE}"/>
                </a:ext>
              </a:extLst>
            </p:cNvPr>
            <p:cNvSpPr/>
            <p:nvPr/>
          </p:nvSpPr>
          <p:spPr>
            <a:xfrm>
              <a:off x="469944" y="1907247"/>
              <a:ext cx="345036" cy="3175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1" name="Rettangolo con angoli arrotondati 190">
              <a:extLst>
                <a:ext uri="{FF2B5EF4-FFF2-40B4-BE49-F238E27FC236}">
                  <a16:creationId xmlns:a16="http://schemas.microsoft.com/office/drawing/2014/main" id="{7FD51DCB-B99D-9474-A455-2132BD660770}"/>
                </a:ext>
              </a:extLst>
            </p:cNvPr>
            <p:cNvSpPr/>
            <p:nvPr/>
          </p:nvSpPr>
          <p:spPr>
            <a:xfrm>
              <a:off x="817858" y="1907247"/>
              <a:ext cx="342900" cy="3175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2" name="CasellaDiTesto 191">
              <a:extLst>
                <a:ext uri="{FF2B5EF4-FFF2-40B4-BE49-F238E27FC236}">
                  <a16:creationId xmlns:a16="http://schemas.microsoft.com/office/drawing/2014/main" id="{D096058A-DD5B-EE09-BF6A-409268298895}"/>
                </a:ext>
              </a:extLst>
            </p:cNvPr>
            <p:cNvSpPr txBox="1"/>
            <p:nvPr/>
          </p:nvSpPr>
          <p:spPr>
            <a:xfrm>
              <a:off x="485249" y="1612075"/>
              <a:ext cx="314509" cy="276999"/>
            </a:xfrm>
            <a:prstGeom prst="rect">
              <a:avLst/>
            </a:prstGeom>
            <a:noFill/>
          </p:spPr>
          <p:txBody>
            <a:bodyPr wrap="none" rtlCol="0">
              <a:spAutoFit/>
            </a:bodyPr>
            <a:lstStyle/>
            <a:p>
              <a:pPr algn="ctr"/>
              <a:r>
                <a:rPr lang="it-IT" sz="400" dirty="0"/>
                <a:t>Fase </a:t>
              </a:r>
            </a:p>
            <a:p>
              <a:pPr algn="ctr"/>
              <a:r>
                <a:rPr lang="it-IT" sz="400" dirty="0"/>
                <a:t>di </a:t>
              </a:r>
            </a:p>
            <a:p>
              <a:pPr algn="ctr"/>
              <a:r>
                <a:rPr lang="it-IT" sz="400" dirty="0"/>
                <a:t>analisi</a:t>
              </a:r>
            </a:p>
          </p:txBody>
        </p:sp>
        <p:sp>
          <p:nvSpPr>
            <p:cNvPr id="193" name="CasellaDiTesto 192">
              <a:extLst>
                <a:ext uri="{FF2B5EF4-FFF2-40B4-BE49-F238E27FC236}">
                  <a16:creationId xmlns:a16="http://schemas.microsoft.com/office/drawing/2014/main" id="{2376AF5B-8C7D-418F-C078-79A81F34D73D}"/>
                </a:ext>
              </a:extLst>
            </p:cNvPr>
            <p:cNvSpPr txBox="1"/>
            <p:nvPr/>
          </p:nvSpPr>
          <p:spPr>
            <a:xfrm>
              <a:off x="813494" y="1608735"/>
              <a:ext cx="362600" cy="276999"/>
            </a:xfrm>
            <a:prstGeom prst="rect">
              <a:avLst/>
            </a:prstGeom>
            <a:noFill/>
          </p:spPr>
          <p:txBody>
            <a:bodyPr wrap="square" rtlCol="0">
              <a:spAutoFit/>
            </a:bodyPr>
            <a:lstStyle/>
            <a:p>
              <a:pPr algn="ctr"/>
              <a:r>
                <a:rPr lang="it-IT" sz="400" dirty="0"/>
                <a:t>Fase </a:t>
              </a:r>
            </a:p>
            <a:p>
              <a:pPr algn="ctr"/>
              <a:r>
                <a:rPr lang="it-IT" sz="400" dirty="0"/>
                <a:t>di </a:t>
              </a:r>
            </a:p>
            <a:p>
              <a:pPr algn="ctr"/>
              <a:r>
                <a:rPr lang="it-IT" sz="400" dirty="0"/>
                <a:t>sviluppo</a:t>
              </a:r>
            </a:p>
          </p:txBody>
        </p:sp>
        <p:sp>
          <p:nvSpPr>
            <p:cNvPr id="194" name="CasellaDiTesto 193">
              <a:extLst>
                <a:ext uri="{FF2B5EF4-FFF2-40B4-BE49-F238E27FC236}">
                  <a16:creationId xmlns:a16="http://schemas.microsoft.com/office/drawing/2014/main" id="{4CBECA81-80A1-D444-FF53-9CC1ADC1AC29}"/>
                </a:ext>
              </a:extLst>
            </p:cNvPr>
            <p:cNvSpPr txBox="1"/>
            <p:nvPr/>
          </p:nvSpPr>
          <p:spPr>
            <a:xfrm>
              <a:off x="827777" y="1958275"/>
              <a:ext cx="316112" cy="215444"/>
            </a:xfrm>
            <a:prstGeom prst="rect">
              <a:avLst/>
            </a:prstGeom>
            <a:noFill/>
          </p:spPr>
          <p:txBody>
            <a:bodyPr wrap="none" rtlCol="0">
              <a:spAutoFit/>
            </a:bodyPr>
            <a:lstStyle/>
            <a:p>
              <a:pPr algn="ctr"/>
              <a:r>
                <a:rPr lang="it-IT" sz="400" dirty="0"/>
                <a:t>Fase </a:t>
              </a:r>
            </a:p>
            <a:p>
              <a:pPr algn="ctr"/>
              <a:r>
                <a:rPr lang="it-IT" sz="400" dirty="0"/>
                <a:t>di test</a:t>
              </a:r>
            </a:p>
          </p:txBody>
        </p:sp>
        <p:sp>
          <p:nvSpPr>
            <p:cNvPr id="195" name="CasellaDiTesto 194">
              <a:extLst>
                <a:ext uri="{FF2B5EF4-FFF2-40B4-BE49-F238E27FC236}">
                  <a16:creationId xmlns:a16="http://schemas.microsoft.com/office/drawing/2014/main" id="{BFFFF26F-B673-91C3-0AD0-D6EA55AE654A}"/>
                </a:ext>
              </a:extLst>
            </p:cNvPr>
            <p:cNvSpPr txBox="1"/>
            <p:nvPr/>
          </p:nvSpPr>
          <p:spPr>
            <a:xfrm>
              <a:off x="459295" y="1984040"/>
              <a:ext cx="362600" cy="169277"/>
            </a:xfrm>
            <a:prstGeom prst="rect">
              <a:avLst/>
            </a:prstGeom>
            <a:noFill/>
          </p:spPr>
          <p:txBody>
            <a:bodyPr wrap="none" rtlCol="0">
              <a:spAutoFit/>
            </a:bodyPr>
            <a:lstStyle/>
            <a:p>
              <a:pPr algn="ctr"/>
              <a:r>
                <a:rPr lang="it-IT" sz="500" dirty="0"/>
                <a:t>Go live</a:t>
              </a:r>
            </a:p>
          </p:txBody>
        </p:sp>
      </p:grpSp>
      <p:pic>
        <p:nvPicPr>
          <p:cNvPr id="21" name="Immagine 20" descr="Immagine che contiene Carattere, logo, Blu elettrico, Elementi grafici&#10;&#10;Descrizione generata automaticamente">
            <a:extLst>
              <a:ext uri="{FF2B5EF4-FFF2-40B4-BE49-F238E27FC236}">
                <a16:creationId xmlns:a16="http://schemas.microsoft.com/office/drawing/2014/main" id="{F455AFBB-51B7-226C-B6E6-AFBDDAE892FF}"/>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94794" y="4116053"/>
            <a:ext cx="1277470" cy="337536"/>
          </a:xfrm>
          <a:prstGeom prst="rect">
            <a:avLst/>
          </a:prstGeom>
        </p:spPr>
      </p:pic>
      <p:sp>
        <p:nvSpPr>
          <p:cNvPr id="73" name="Rettangolo 72">
            <a:extLst>
              <a:ext uri="{FF2B5EF4-FFF2-40B4-BE49-F238E27FC236}">
                <a16:creationId xmlns:a16="http://schemas.microsoft.com/office/drawing/2014/main" id="{1BDD9EBF-64E8-44AA-2AB7-EEAFA1B32A8A}"/>
              </a:ext>
            </a:extLst>
          </p:cNvPr>
          <p:cNvSpPr/>
          <p:nvPr/>
        </p:nvSpPr>
        <p:spPr>
          <a:xfrm>
            <a:off x="1447243" y="2903745"/>
            <a:ext cx="686652" cy="490121"/>
          </a:xfrm>
          <a:prstGeom prst="rect">
            <a:avLst/>
          </a:prstGeom>
          <a:solidFill>
            <a:srgbClr val="EB670A"/>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b="1" dirty="0">
                <a:solidFill>
                  <a:schemeClr val="bg1"/>
                </a:solidFill>
              </a:rPr>
              <a:t>FOR USERS</a:t>
            </a:r>
          </a:p>
        </p:txBody>
      </p:sp>
      <p:pic>
        <p:nvPicPr>
          <p:cNvPr id="197" name="Immagine 196" descr="Immagine che contiene testo, Elementi grafici, Carattere, grafica&#10;&#10;Descrizione generata automaticamente">
            <a:extLst>
              <a:ext uri="{FF2B5EF4-FFF2-40B4-BE49-F238E27FC236}">
                <a16:creationId xmlns:a16="http://schemas.microsoft.com/office/drawing/2014/main" id="{C28DDC60-AD79-956D-8F19-958C8E115DF6}"/>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312223" y="3533841"/>
            <a:ext cx="486261" cy="196112"/>
          </a:xfrm>
          <a:prstGeom prst="rect">
            <a:avLst/>
          </a:prstGeom>
        </p:spPr>
      </p:pic>
      <p:pic>
        <p:nvPicPr>
          <p:cNvPr id="199" name="Immagine 198" descr="Immagine che contiene Elementi grafici, Carattere, logo, schermata&#10;&#10;Descrizione generata automaticamente">
            <a:extLst>
              <a:ext uri="{FF2B5EF4-FFF2-40B4-BE49-F238E27FC236}">
                <a16:creationId xmlns:a16="http://schemas.microsoft.com/office/drawing/2014/main" id="{BA32F7C7-A6D3-A728-4CAE-39F28E0FB2C2}"/>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482860" y="2907628"/>
            <a:ext cx="705702" cy="470468"/>
          </a:xfrm>
          <a:prstGeom prst="rect">
            <a:avLst/>
          </a:prstGeom>
        </p:spPr>
      </p:pic>
      <p:sp>
        <p:nvSpPr>
          <p:cNvPr id="201" name="CasellaDiTesto 200">
            <a:extLst>
              <a:ext uri="{FF2B5EF4-FFF2-40B4-BE49-F238E27FC236}">
                <a16:creationId xmlns:a16="http://schemas.microsoft.com/office/drawing/2014/main" id="{518123A2-7CBE-6CFF-B7B3-3D7419F0450E}"/>
              </a:ext>
            </a:extLst>
          </p:cNvPr>
          <p:cNvSpPr txBox="1"/>
          <p:nvPr/>
        </p:nvSpPr>
        <p:spPr>
          <a:xfrm>
            <a:off x="5146195" y="4330603"/>
            <a:ext cx="2693248" cy="276999"/>
          </a:xfrm>
          <a:prstGeom prst="rect">
            <a:avLst/>
          </a:prstGeom>
          <a:noFill/>
        </p:spPr>
        <p:txBody>
          <a:bodyPr wrap="square">
            <a:spAutoFit/>
          </a:bodyPr>
          <a:lstStyle/>
          <a:p>
            <a:r>
              <a:rPr lang="it-IT" sz="1200" b="1" dirty="0"/>
              <a:t>Query and data </a:t>
            </a:r>
            <a:r>
              <a:rPr lang="it-IT" sz="1200" b="1" dirty="0" err="1"/>
              <a:t>extraction</a:t>
            </a:r>
            <a:endParaRPr lang="it-IT" sz="1200" b="1" dirty="0"/>
          </a:p>
        </p:txBody>
      </p:sp>
      <p:pic>
        <p:nvPicPr>
          <p:cNvPr id="203" name="Immagine 202" descr="Immagine che contiene Elementi grafici, clipart, grafica, logo&#10;&#10;Descrizione generata automaticamente">
            <a:extLst>
              <a:ext uri="{FF2B5EF4-FFF2-40B4-BE49-F238E27FC236}">
                <a16:creationId xmlns:a16="http://schemas.microsoft.com/office/drawing/2014/main" id="{021B9CC8-40C4-A26F-A87C-F01A80BE8EE5}"/>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355126" y="1376898"/>
            <a:ext cx="1480027" cy="772019"/>
          </a:xfrm>
          <a:prstGeom prst="rect">
            <a:avLst/>
          </a:prstGeom>
        </p:spPr>
      </p:pic>
      <p:pic>
        <p:nvPicPr>
          <p:cNvPr id="30" name="Immagine 29" descr="Immagine che contiene testo, schermata, design&#10;&#10;Descrizione generata automaticamente">
            <a:extLst>
              <a:ext uri="{FF2B5EF4-FFF2-40B4-BE49-F238E27FC236}">
                <a16:creationId xmlns:a16="http://schemas.microsoft.com/office/drawing/2014/main" id="{F47A7C3A-A519-9A12-2B98-76C0A6CE2D9D}"/>
              </a:ext>
            </a:extLst>
          </p:cNvPr>
          <p:cNvPicPr>
            <a:picLocks noChangeAspect="1"/>
          </p:cNvPicPr>
          <p:nvPr/>
        </p:nvPicPr>
        <p:blipFill rotWithShape="1">
          <a:blip r:embed="rId20">
            <a:extLst>
              <a:ext uri="{28A0092B-C50C-407E-A947-70E740481C1C}">
                <a14:useLocalDpi xmlns:a14="http://schemas.microsoft.com/office/drawing/2010/main" val="0"/>
              </a:ext>
            </a:extLst>
          </a:blip>
          <a:srcRect t="23088" r="54214" b="9765"/>
          <a:stretch/>
        </p:blipFill>
        <p:spPr>
          <a:xfrm>
            <a:off x="448372" y="2848035"/>
            <a:ext cx="847648" cy="698531"/>
          </a:xfrm>
          <a:prstGeom prst="rect">
            <a:avLst/>
          </a:prstGeom>
        </p:spPr>
      </p:pic>
      <p:sp>
        <p:nvSpPr>
          <p:cNvPr id="204" name="CasellaDiTesto 203">
            <a:extLst>
              <a:ext uri="{FF2B5EF4-FFF2-40B4-BE49-F238E27FC236}">
                <a16:creationId xmlns:a16="http://schemas.microsoft.com/office/drawing/2014/main" id="{6BB45B01-54B3-6D0A-3187-05A192F261BF}"/>
              </a:ext>
            </a:extLst>
          </p:cNvPr>
          <p:cNvSpPr txBox="1"/>
          <p:nvPr/>
        </p:nvSpPr>
        <p:spPr>
          <a:xfrm>
            <a:off x="107516" y="1230002"/>
            <a:ext cx="3589130" cy="276999"/>
          </a:xfrm>
          <a:prstGeom prst="rect">
            <a:avLst/>
          </a:prstGeom>
          <a:noFill/>
        </p:spPr>
        <p:txBody>
          <a:bodyPr wrap="square">
            <a:spAutoFit/>
          </a:bodyPr>
          <a:lstStyle/>
          <a:p>
            <a:pPr algn="ctr"/>
            <a:r>
              <a:rPr lang="it-IT" sz="1200" b="1" dirty="0"/>
              <a:t>Online </a:t>
            </a:r>
            <a:r>
              <a:rPr lang="it-IT" sz="1200" b="1" dirty="0" err="1"/>
              <a:t>longitudinal</a:t>
            </a:r>
            <a:r>
              <a:rPr lang="it-IT" sz="1200" b="1" dirty="0"/>
              <a:t> panels</a:t>
            </a:r>
          </a:p>
        </p:txBody>
      </p:sp>
      <p:sp>
        <p:nvSpPr>
          <p:cNvPr id="205" name="Rettangolo con angoli arrotondati 204">
            <a:extLst>
              <a:ext uri="{FF2B5EF4-FFF2-40B4-BE49-F238E27FC236}">
                <a16:creationId xmlns:a16="http://schemas.microsoft.com/office/drawing/2014/main" id="{FCD88AD5-88D3-11D0-AC7D-B16DCEFDC334}"/>
              </a:ext>
            </a:extLst>
          </p:cNvPr>
          <p:cNvSpPr/>
          <p:nvPr/>
        </p:nvSpPr>
        <p:spPr>
          <a:xfrm>
            <a:off x="890848" y="1230792"/>
            <a:ext cx="1956432" cy="1144462"/>
          </a:xfrm>
          <a:prstGeom prst="round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06" name="Immagine 205" descr="Immagine che contiene testo, occhiali, Viso umano, vestiti&#10;&#10;Descrizione generata automaticamente">
            <a:extLst>
              <a:ext uri="{FF2B5EF4-FFF2-40B4-BE49-F238E27FC236}">
                <a16:creationId xmlns:a16="http://schemas.microsoft.com/office/drawing/2014/main" id="{E4FB650B-1615-AD5F-70DC-81C35039FEF1}"/>
              </a:ext>
            </a:extLst>
          </p:cNvPr>
          <p:cNvPicPr>
            <a:picLocks noChangeAspect="1"/>
          </p:cNvPicPr>
          <p:nvPr/>
        </p:nvPicPr>
        <p:blipFill rotWithShape="1">
          <a:blip r:embed="rId15">
            <a:extLst>
              <a:ext uri="{28A0092B-C50C-407E-A947-70E740481C1C}">
                <a14:useLocalDpi xmlns:a14="http://schemas.microsoft.com/office/drawing/2010/main" val="0"/>
              </a:ext>
            </a:extLst>
          </a:blip>
          <a:srcRect l="31486" t="-8101" r="1714" b="65726"/>
          <a:stretch/>
        </p:blipFill>
        <p:spPr>
          <a:xfrm>
            <a:off x="1297447" y="5417919"/>
            <a:ext cx="1146731" cy="423705"/>
          </a:xfrm>
          <a:prstGeom prst="rect">
            <a:avLst/>
          </a:prstGeom>
        </p:spPr>
      </p:pic>
      <p:pic>
        <p:nvPicPr>
          <p:cNvPr id="208" name="Immagine 207" descr="Immagine che contiene Elementi grafici, clipart, grafica, logo&#10;&#10;Descrizione generata automaticamente">
            <a:extLst>
              <a:ext uri="{FF2B5EF4-FFF2-40B4-BE49-F238E27FC236}">
                <a16:creationId xmlns:a16="http://schemas.microsoft.com/office/drawing/2014/main" id="{5BF97DEF-0143-538E-3762-BE6DF2688730}"/>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778659" y="1893377"/>
            <a:ext cx="1059169" cy="552489"/>
          </a:xfrm>
          <a:prstGeom prst="rect">
            <a:avLst/>
          </a:prstGeom>
        </p:spPr>
      </p:pic>
      <p:pic>
        <p:nvPicPr>
          <p:cNvPr id="210" name="Immagine 209" descr="Immagine che contiene clipart, Elementi grafici, grafica, logo&#10;&#10;Descrizione generata automaticamente">
            <a:extLst>
              <a:ext uri="{FF2B5EF4-FFF2-40B4-BE49-F238E27FC236}">
                <a16:creationId xmlns:a16="http://schemas.microsoft.com/office/drawing/2014/main" id="{9C3714D5-A76A-776C-2633-A7E797E32F69}"/>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881920" y="1434460"/>
            <a:ext cx="1036003" cy="540405"/>
          </a:xfrm>
          <a:prstGeom prst="rect">
            <a:avLst/>
          </a:prstGeom>
        </p:spPr>
      </p:pic>
      <p:sp>
        <p:nvSpPr>
          <p:cNvPr id="211" name="CasellaDiTesto 210">
            <a:extLst>
              <a:ext uri="{FF2B5EF4-FFF2-40B4-BE49-F238E27FC236}">
                <a16:creationId xmlns:a16="http://schemas.microsoft.com/office/drawing/2014/main" id="{9FA8E36F-C4A8-7C66-AD30-42699B580842}"/>
              </a:ext>
            </a:extLst>
          </p:cNvPr>
          <p:cNvSpPr txBox="1"/>
          <p:nvPr/>
        </p:nvSpPr>
        <p:spPr>
          <a:xfrm>
            <a:off x="1691775" y="1494298"/>
            <a:ext cx="1187012" cy="400110"/>
          </a:xfrm>
          <a:prstGeom prst="rect">
            <a:avLst/>
          </a:prstGeom>
          <a:noFill/>
        </p:spPr>
        <p:txBody>
          <a:bodyPr wrap="square">
            <a:spAutoFit/>
          </a:bodyPr>
          <a:lstStyle/>
          <a:p>
            <a:pPr algn="ctr"/>
            <a:r>
              <a:rPr lang="it-IT" sz="1000" b="1" i="1" dirty="0" err="1"/>
              <a:t>Italian</a:t>
            </a:r>
            <a:r>
              <a:rPr lang="it-IT" sz="1000" b="1" i="1" dirty="0"/>
              <a:t> Online </a:t>
            </a:r>
            <a:r>
              <a:rPr lang="it-IT" sz="1000" b="1" i="1" dirty="0" err="1"/>
              <a:t>Probability</a:t>
            </a:r>
            <a:r>
              <a:rPr lang="it-IT" sz="1000" b="1" i="1" dirty="0"/>
              <a:t> Panel</a:t>
            </a:r>
          </a:p>
        </p:txBody>
      </p:sp>
      <p:sp>
        <p:nvSpPr>
          <p:cNvPr id="212" name="CasellaDiTesto 211">
            <a:extLst>
              <a:ext uri="{FF2B5EF4-FFF2-40B4-BE49-F238E27FC236}">
                <a16:creationId xmlns:a16="http://schemas.microsoft.com/office/drawing/2014/main" id="{C90C8B37-5359-D7E8-C0EB-C756778F4650}"/>
              </a:ext>
            </a:extLst>
          </p:cNvPr>
          <p:cNvSpPr txBox="1"/>
          <p:nvPr/>
        </p:nvSpPr>
        <p:spPr>
          <a:xfrm>
            <a:off x="888768" y="1954903"/>
            <a:ext cx="1036002" cy="415498"/>
          </a:xfrm>
          <a:prstGeom prst="rect">
            <a:avLst/>
          </a:prstGeom>
          <a:noFill/>
        </p:spPr>
        <p:txBody>
          <a:bodyPr wrap="square">
            <a:spAutoFit/>
          </a:bodyPr>
          <a:lstStyle/>
          <a:p>
            <a:pPr algn="ctr"/>
            <a:r>
              <a:rPr lang="it-IT" sz="1000" b="1" i="1" dirty="0"/>
              <a:t>Online </a:t>
            </a:r>
            <a:r>
              <a:rPr lang="it-IT" sz="1000" b="1" i="1" dirty="0" err="1"/>
              <a:t>Research</a:t>
            </a:r>
            <a:r>
              <a:rPr lang="it-IT" sz="1000" b="1" i="1" dirty="0"/>
              <a:t> Panel</a:t>
            </a:r>
          </a:p>
        </p:txBody>
      </p:sp>
      <p:grpSp>
        <p:nvGrpSpPr>
          <p:cNvPr id="213" name="Gruppo 212">
            <a:extLst>
              <a:ext uri="{FF2B5EF4-FFF2-40B4-BE49-F238E27FC236}">
                <a16:creationId xmlns:a16="http://schemas.microsoft.com/office/drawing/2014/main" id="{8A85032C-B1C5-1B17-BE07-6CA3B922A230}"/>
              </a:ext>
            </a:extLst>
          </p:cNvPr>
          <p:cNvGrpSpPr/>
          <p:nvPr/>
        </p:nvGrpSpPr>
        <p:grpSpPr>
          <a:xfrm>
            <a:off x="242666" y="1282199"/>
            <a:ext cx="714291" cy="635000"/>
            <a:chOff x="461803" y="1589747"/>
            <a:chExt cx="714291" cy="635000"/>
          </a:xfrm>
        </p:grpSpPr>
        <p:sp>
          <p:nvSpPr>
            <p:cNvPr id="214" name="Rettangolo con angoli arrotondati 213">
              <a:extLst>
                <a:ext uri="{FF2B5EF4-FFF2-40B4-BE49-F238E27FC236}">
                  <a16:creationId xmlns:a16="http://schemas.microsoft.com/office/drawing/2014/main" id="{CCDA276E-0287-4960-D879-9CC913A559DE}"/>
                </a:ext>
              </a:extLst>
            </p:cNvPr>
            <p:cNvSpPr/>
            <p:nvPr/>
          </p:nvSpPr>
          <p:spPr>
            <a:xfrm>
              <a:off x="470617" y="1589747"/>
              <a:ext cx="690141" cy="63500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5" name="Rettangolo con angoli arrotondati 214">
              <a:extLst>
                <a:ext uri="{FF2B5EF4-FFF2-40B4-BE49-F238E27FC236}">
                  <a16:creationId xmlns:a16="http://schemas.microsoft.com/office/drawing/2014/main" id="{B86D23FA-DDAC-B8A9-6838-6A7AAFF2D562}"/>
                </a:ext>
              </a:extLst>
            </p:cNvPr>
            <p:cNvSpPr/>
            <p:nvPr/>
          </p:nvSpPr>
          <p:spPr>
            <a:xfrm>
              <a:off x="471468" y="1589747"/>
              <a:ext cx="342900" cy="317500"/>
            </a:xfrm>
            <a:prstGeom prst="round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300" dirty="0">
                <a:solidFill>
                  <a:schemeClr val="tx1">
                    <a:lumMod val="75000"/>
                    <a:lumOff val="25000"/>
                  </a:schemeClr>
                </a:solidFill>
              </a:endParaRPr>
            </a:p>
          </p:txBody>
        </p:sp>
        <p:sp>
          <p:nvSpPr>
            <p:cNvPr id="216" name="Rettangolo con angoli arrotondati 215">
              <a:extLst>
                <a:ext uri="{FF2B5EF4-FFF2-40B4-BE49-F238E27FC236}">
                  <a16:creationId xmlns:a16="http://schemas.microsoft.com/office/drawing/2014/main" id="{909C85E0-ED1E-D7F3-CA14-3A9768DAFCE5}"/>
                </a:ext>
              </a:extLst>
            </p:cNvPr>
            <p:cNvSpPr/>
            <p:nvPr/>
          </p:nvSpPr>
          <p:spPr>
            <a:xfrm>
              <a:off x="819458" y="1589747"/>
              <a:ext cx="342900" cy="317500"/>
            </a:xfrm>
            <a:prstGeom prst="round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175" algn="ctr"/>
              <a:endParaRPr lang="it-IT" sz="200" dirty="0">
                <a:solidFill>
                  <a:schemeClr val="tx1">
                    <a:lumMod val="75000"/>
                    <a:lumOff val="25000"/>
                  </a:schemeClr>
                </a:solidFill>
              </a:endParaRPr>
            </a:p>
          </p:txBody>
        </p:sp>
        <p:sp>
          <p:nvSpPr>
            <p:cNvPr id="217" name="Rettangolo con angoli arrotondati 216">
              <a:extLst>
                <a:ext uri="{FF2B5EF4-FFF2-40B4-BE49-F238E27FC236}">
                  <a16:creationId xmlns:a16="http://schemas.microsoft.com/office/drawing/2014/main" id="{F615475C-BFCB-3195-EE1E-E90F106DBB66}"/>
                </a:ext>
              </a:extLst>
            </p:cNvPr>
            <p:cNvSpPr/>
            <p:nvPr/>
          </p:nvSpPr>
          <p:spPr>
            <a:xfrm>
              <a:off x="469944" y="1907247"/>
              <a:ext cx="345036" cy="3175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8" name="Rettangolo con angoli arrotondati 217">
              <a:extLst>
                <a:ext uri="{FF2B5EF4-FFF2-40B4-BE49-F238E27FC236}">
                  <a16:creationId xmlns:a16="http://schemas.microsoft.com/office/drawing/2014/main" id="{D6DE8DC3-B615-F9ED-EDFE-6AF8D5A75131}"/>
                </a:ext>
              </a:extLst>
            </p:cNvPr>
            <p:cNvSpPr/>
            <p:nvPr/>
          </p:nvSpPr>
          <p:spPr>
            <a:xfrm>
              <a:off x="817858" y="1907247"/>
              <a:ext cx="342900" cy="3175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9" name="CasellaDiTesto 218">
              <a:extLst>
                <a:ext uri="{FF2B5EF4-FFF2-40B4-BE49-F238E27FC236}">
                  <a16:creationId xmlns:a16="http://schemas.microsoft.com/office/drawing/2014/main" id="{A27AADD2-876D-12C6-7B61-ECFD22D4C8E8}"/>
                </a:ext>
              </a:extLst>
            </p:cNvPr>
            <p:cNvSpPr txBox="1"/>
            <p:nvPr/>
          </p:nvSpPr>
          <p:spPr>
            <a:xfrm>
              <a:off x="485249" y="1612075"/>
              <a:ext cx="314509" cy="276999"/>
            </a:xfrm>
            <a:prstGeom prst="rect">
              <a:avLst/>
            </a:prstGeom>
            <a:noFill/>
          </p:spPr>
          <p:txBody>
            <a:bodyPr wrap="none" rtlCol="0">
              <a:spAutoFit/>
            </a:bodyPr>
            <a:lstStyle/>
            <a:p>
              <a:pPr algn="ctr"/>
              <a:r>
                <a:rPr lang="it-IT" sz="400" dirty="0"/>
                <a:t>Fase </a:t>
              </a:r>
            </a:p>
            <a:p>
              <a:pPr algn="ctr"/>
              <a:r>
                <a:rPr lang="it-IT" sz="400" dirty="0"/>
                <a:t>di </a:t>
              </a:r>
            </a:p>
            <a:p>
              <a:pPr algn="ctr"/>
              <a:r>
                <a:rPr lang="it-IT" sz="400" dirty="0"/>
                <a:t>analisi</a:t>
              </a:r>
            </a:p>
          </p:txBody>
        </p:sp>
        <p:sp>
          <p:nvSpPr>
            <p:cNvPr id="220" name="CasellaDiTesto 219">
              <a:extLst>
                <a:ext uri="{FF2B5EF4-FFF2-40B4-BE49-F238E27FC236}">
                  <a16:creationId xmlns:a16="http://schemas.microsoft.com/office/drawing/2014/main" id="{23960AAA-85A6-16C0-85D7-3A3ED5CDC7E5}"/>
                </a:ext>
              </a:extLst>
            </p:cNvPr>
            <p:cNvSpPr txBox="1"/>
            <p:nvPr/>
          </p:nvSpPr>
          <p:spPr>
            <a:xfrm>
              <a:off x="813494" y="1608735"/>
              <a:ext cx="362600" cy="276999"/>
            </a:xfrm>
            <a:prstGeom prst="rect">
              <a:avLst/>
            </a:prstGeom>
            <a:noFill/>
          </p:spPr>
          <p:txBody>
            <a:bodyPr wrap="square" rtlCol="0">
              <a:spAutoFit/>
            </a:bodyPr>
            <a:lstStyle/>
            <a:p>
              <a:pPr algn="ctr"/>
              <a:r>
                <a:rPr lang="it-IT" sz="400" dirty="0"/>
                <a:t>Fase </a:t>
              </a:r>
            </a:p>
            <a:p>
              <a:pPr algn="ctr"/>
              <a:r>
                <a:rPr lang="it-IT" sz="400" dirty="0"/>
                <a:t>di </a:t>
              </a:r>
            </a:p>
            <a:p>
              <a:pPr algn="ctr"/>
              <a:r>
                <a:rPr lang="it-IT" sz="400" dirty="0"/>
                <a:t>sviluppo</a:t>
              </a:r>
            </a:p>
          </p:txBody>
        </p:sp>
        <p:sp>
          <p:nvSpPr>
            <p:cNvPr id="221" name="CasellaDiTesto 220">
              <a:extLst>
                <a:ext uri="{FF2B5EF4-FFF2-40B4-BE49-F238E27FC236}">
                  <a16:creationId xmlns:a16="http://schemas.microsoft.com/office/drawing/2014/main" id="{F091174E-3523-D6EC-DE12-2E5660DBFBB9}"/>
                </a:ext>
              </a:extLst>
            </p:cNvPr>
            <p:cNvSpPr txBox="1"/>
            <p:nvPr/>
          </p:nvSpPr>
          <p:spPr>
            <a:xfrm>
              <a:off x="827281" y="1946201"/>
              <a:ext cx="316112" cy="215444"/>
            </a:xfrm>
            <a:prstGeom prst="rect">
              <a:avLst/>
            </a:prstGeom>
            <a:noFill/>
          </p:spPr>
          <p:txBody>
            <a:bodyPr wrap="none" rtlCol="0">
              <a:spAutoFit/>
            </a:bodyPr>
            <a:lstStyle/>
            <a:p>
              <a:pPr algn="ctr"/>
              <a:r>
                <a:rPr lang="it-IT" sz="400" dirty="0"/>
                <a:t>Fase </a:t>
              </a:r>
            </a:p>
            <a:p>
              <a:pPr algn="ctr"/>
              <a:r>
                <a:rPr lang="it-IT" sz="400" dirty="0"/>
                <a:t>di test</a:t>
              </a:r>
            </a:p>
          </p:txBody>
        </p:sp>
        <p:sp>
          <p:nvSpPr>
            <p:cNvPr id="222" name="CasellaDiTesto 221">
              <a:extLst>
                <a:ext uri="{FF2B5EF4-FFF2-40B4-BE49-F238E27FC236}">
                  <a16:creationId xmlns:a16="http://schemas.microsoft.com/office/drawing/2014/main" id="{F723BDD8-9F74-264D-9B94-E16EC61A94EA}"/>
                </a:ext>
              </a:extLst>
            </p:cNvPr>
            <p:cNvSpPr txBox="1"/>
            <p:nvPr/>
          </p:nvSpPr>
          <p:spPr>
            <a:xfrm>
              <a:off x="461803" y="1990395"/>
              <a:ext cx="362600" cy="169277"/>
            </a:xfrm>
            <a:prstGeom prst="rect">
              <a:avLst/>
            </a:prstGeom>
            <a:noFill/>
          </p:spPr>
          <p:txBody>
            <a:bodyPr wrap="none" rtlCol="0">
              <a:spAutoFit/>
            </a:bodyPr>
            <a:lstStyle/>
            <a:p>
              <a:pPr algn="ctr"/>
              <a:r>
                <a:rPr lang="it-IT" sz="500" dirty="0"/>
                <a:t>Go live</a:t>
              </a:r>
            </a:p>
          </p:txBody>
        </p:sp>
      </p:grpSp>
      <p:sp>
        <p:nvSpPr>
          <p:cNvPr id="13" name="CasellaDiTesto 12">
            <a:extLst>
              <a:ext uri="{FF2B5EF4-FFF2-40B4-BE49-F238E27FC236}">
                <a16:creationId xmlns:a16="http://schemas.microsoft.com/office/drawing/2014/main" id="{49CC1EEB-27FF-6B5D-B811-70D96FE909C5}"/>
              </a:ext>
            </a:extLst>
          </p:cNvPr>
          <p:cNvSpPr txBox="1"/>
          <p:nvPr/>
        </p:nvSpPr>
        <p:spPr>
          <a:xfrm>
            <a:off x="5208511" y="1239128"/>
            <a:ext cx="1744388" cy="276999"/>
          </a:xfrm>
          <a:prstGeom prst="rect">
            <a:avLst/>
          </a:prstGeom>
          <a:noFill/>
        </p:spPr>
        <p:txBody>
          <a:bodyPr wrap="none" rtlCol="0">
            <a:spAutoFit/>
          </a:bodyPr>
          <a:lstStyle/>
          <a:p>
            <a:r>
              <a:rPr lang="it-IT" sz="1200" b="1" kern="3600" dirty="0"/>
              <a:t>Policy Learning Platform</a:t>
            </a:r>
          </a:p>
        </p:txBody>
      </p:sp>
      <p:sp>
        <p:nvSpPr>
          <p:cNvPr id="15" name="CasellaDiTesto 14">
            <a:extLst>
              <a:ext uri="{FF2B5EF4-FFF2-40B4-BE49-F238E27FC236}">
                <a16:creationId xmlns:a16="http://schemas.microsoft.com/office/drawing/2014/main" id="{26ECF6B1-3433-E54C-BACC-1A9374184859}"/>
              </a:ext>
            </a:extLst>
          </p:cNvPr>
          <p:cNvSpPr txBox="1"/>
          <p:nvPr/>
        </p:nvSpPr>
        <p:spPr>
          <a:xfrm>
            <a:off x="7232631" y="1188746"/>
            <a:ext cx="3589130" cy="276999"/>
          </a:xfrm>
          <a:prstGeom prst="rect">
            <a:avLst/>
          </a:prstGeom>
          <a:noFill/>
        </p:spPr>
        <p:txBody>
          <a:bodyPr wrap="square">
            <a:spAutoFit/>
          </a:bodyPr>
          <a:lstStyle/>
          <a:p>
            <a:pPr algn="ctr"/>
            <a:r>
              <a:rPr lang="it-IT" sz="1200" b="1" dirty="0"/>
              <a:t>Analytics and </a:t>
            </a:r>
            <a:r>
              <a:rPr lang="it-IT" sz="1200" b="1" dirty="0" err="1"/>
              <a:t>descriptive</a:t>
            </a:r>
            <a:r>
              <a:rPr lang="it-IT" sz="1200" b="1" dirty="0"/>
              <a:t> </a:t>
            </a:r>
            <a:r>
              <a:rPr lang="it-IT" sz="1200" b="1" dirty="0" err="1"/>
              <a:t>stats</a:t>
            </a:r>
            <a:endParaRPr lang="it-IT" sz="1200" b="1" dirty="0"/>
          </a:p>
        </p:txBody>
      </p:sp>
      <p:grpSp>
        <p:nvGrpSpPr>
          <p:cNvPr id="224" name="Gruppo 223">
            <a:extLst>
              <a:ext uri="{FF2B5EF4-FFF2-40B4-BE49-F238E27FC236}">
                <a16:creationId xmlns:a16="http://schemas.microsoft.com/office/drawing/2014/main" id="{E7711F52-B919-C27B-E697-1DFBB8368CA4}"/>
              </a:ext>
            </a:extLst>
          </p:cNvPr>
          <p:cNvGrpSpPr/>
          <p:nvPr/>
        </p:nvGrpSpPr>
        <p:grpSpPr>
          <a:xfrm>
            <a:off x="4495680" y="2560218"/>
            <a:ext cx="714291" cy="635000"/>
            <a:chOff x="461803" y="1589747"/>
            <a:chExt cx="714291" cy="635000"/>
          </a:xfrm>
        </p:grpSpPr>
        <p:sp>
          <p:nvSpPr>
            <p:cNvPr id="225" name="Rettangolo con angoli arrotondati 224">
              <a:extLst>
                <a:ext uri="{FF2B5EF4-FFF2-40B4-BE49-F238E27FC236}">
                  <a16:creationId xmlns:a16="http://schemas.microsoft.com/office/drawing/2014/main" id="{C333A725-8898-74C8-CBE4-C438B6268308}"/>
                </a:ext>
              </a:extLst>
            </p:cNvPr>
            <p:cNvSpPr/>
            <p:nvPr/>
          </p:nvSpPr>
          <p:spPr>
            <a:xfrm>
              <a:off x="470617" y="1589747"/>
              <a:ext cx="690141" cy="63500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6" name="Rettangolo con angoli arrotondati 225">
              <a:extLst>
                <a:ext uri="{FF2B5EF4-FFF2-40B4-BE49-F238E27FC236}">
                  <a16:creationId xmlns:a16="http://schemas.microsoft.com/office/drawing/2014/main" id="{C7B74289-B7F5-6D8C-4A3A-B51A51B27C8F}"/>
                </a:ext>
              </a:extLst>
            </p:cNvPr>
            <p:cNvSpPr/>
            <p:nvPr/>
          </p:nvSpPr>
          <p:spPr>
            <a:xfrm>
              <a:off x="471468" y="1589747"/>
              <a:ext cx="342900" cy="317500"/>
            </a:xfrm>
            <a:prstGeom prst="round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300" dirty="0">
                <a:solidFill>
                  <a:schemeClr val="tx1">
                    <a:lumMod val="75000"/>
                    <a:lumOff val="25000"/>
                  </a:schemeClr>
                </a:solidFill>
              </a:endParaRPr>
            </a:p>
          </p:txBody>
        </p:sp>
        <p:sp>
          <p:nvSpPr>
            <p:cNvPr id="227" name="Rettangolo con angoli arrotondati 226">
              <a:extLst>
                <a:ext uri="{FF2B5EF4-FFF2-40B4-BE49-F238E27FC236}">
                  <a16:creationId xmlns:a16="http://schemas.microsoft.com/office/drawing/2014/main" id="{157DEED4-1FDF-9C13-915F-B8C8DFBE5AFF}"/>
                </a:ext>
              </a:extLst>
            </p:cNvPr>
            <p:cNvSpPr/>
            <p:nvPr/>
          </p:nvSpPr>
          <p:spPr>
            <a:xfrm>
              <a:off x="819458" y="1589747"/>
              <a:ext cx="342900" cy="317500"/>
            </a:xfrm>
            <a:prstGeom prst="round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175" algn="ctr"/>
              <a:endParaRPr lang="it-IT" sz="200" dirty="0">
                <a:solidFill>
                  <a:schemeClr val="tx1">
                    <a:lumMod val="75000"/>
                    <a:lumOff val="25000"/>
                  </a:schemeClr>
                </a:solidFill>
              </a:endParaRPr>
            </a:p>
          </p:txBody>
        </p:sp>
        <p:sp>
          <p:nvSpPr>
            <p:cNvPr id="228" name="Rettangolo con angoli arrotondati 227">
              <a:extLst>
                <a:ext uri="{FF2B5EF4-FFF2-40B4-BE49-F238E27FC236}">
                  <a16:creationId xmlns:a16="http://schemas.microsoft.com/office/drawing/2014/main" id="{46FA72A6-DA3A-B28D-4B8A-101A27AEA00B}"/>
                </a:ext>
              </a:extLst>
            </p:cNvPr>
            <p:cNvSpPr/>
            <p:nvPr/>
          </p:nvSpPr>
          <p:spPr>
            <a:xfrm>
              <a:off x="469944" y="1907247"/>
              <a:ext cx="345036" cy="3175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9" name="Rettangolo con angoli arrotondati 228">
              <a:extLst>
                <a:ext uri="{FF2B5EF4-FFF2-40B4-BE49-F238E27FC236}">
                  <a16:creationId xmlns:a16="http://schemas.microsoft.com/office/drawing/2014/main" id="{50B4AEB5-BEE1-A909-ACA5-D7B80BC20D8D}"/>
                </a:ext>
              </a:extLst>
            </p:cNvPr>
            <p:cNvSpPr/>
            <p:nvPr/>
          </p:nvSpPr>
          <p:spPr>
            <a:xfrm>
              <a:off x="817858" y="1907247"/>
              <a:ext cx="342900" cy="3175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0" name="CasellaDiTesto 229">
              <a:extLst>
                <a:ext uri="{FF2B5EF4-FFF2-40B4-BE49-F238E27FC236}">
                  <a16:creationId xmlns:a16="http://schemas.microsoft.com/office/drawing/2014/main" id="{37ECAE32-A568-46DB-1EA1-D9C41831A158}"/>
                </a:ext>
              </a:extLst>
            </p:cNvPr>
            <p:cNvSpPr txBox="1"/>
            <p:nvPr/>
          </p:nvSpPr>
          <p:spPr>
            <a:xfrm>
              <a:off x="485249" y="1612075"/>
              <a:ext cx="314509" cy="276999"/>
            </a:xfrm>
            <a:prstGeom prst="rect">
              <a:avLst/>
            </a:prstGeom>
            <a:noFill/>
          </p:spPr>
          <p:txBody>
            <a:bodyPr wrap="none" rtlCol="0">
              <a:spAutoFit/>
            </a:bodyPr>
            <a:lstStyle/>
            <a:p>
              <a:pPr algn="ctr"/>
              <a:r>
                <a:rPr lang="it-IT" sz="400" dirty="0"/>
                <a:t>Fase </a:t>
              </a:r>
            </a:p>
            <a:p>
              <a:pPr algn="ctr"/>
              <a:r>
                <a:rPr lang="it-IT" sz="400" dirty="0"/>
                <a:t>di </a:t>
              </a:r>
            </a:p>
            <a:p>
              <a:pPr algn="ctr"/>
              <a:r>
                <a:rPr lang="it-IT" sz="400" dirty="0"/>
                <a:t>analisi</a:t>
              </a:r>
            </a:p>
          </p:txBody>
        </p:sp>
        <p:sp>
          <p:nvSpPr>
            <p:cNvPr id="231" name="CasellaDiTesto 230">
              <a:extLst>
                <a:ext uri="{FF2B5EF4-FFF2-40B4-BE49-F238E27FC236}">
                  <a16:creationId xmlns:a16="http://schemas.microsoft.com/office/drawing/2014/main" id="{43764684-7E03-F3DC-7D4F-D15DB2DD00E8}"/>
                </a:ext>
              </a:extLst>
            </p:cNvPr>
            <p:cNvSpPr txBox="1"/>
            <p:nvPr/>
          </p:nvSpPr>
          <p:spPr>
            <a:xfrm>
              <a:off x="813494" y="1608735"/>
              <a:ext cx="362600" cy="276999"/>
            </a:xfrm>
            <a:prstGeom prst="rect">
              <a:avLst/>
            </a:prstGeom>
            <a:noFill/>
          </p:spPr>
          <p:txBody>
            <a:bodyPr wrap="square" rtlCol="0">
              <a:spAutoFit/>
            </a:bodyPr>
            <a:lstStyle/>
            <a:p>
              <a:pPr algn="ctr"/>
              <a:r>
                <a:rPr lang="it-IT" sz="400" dirty="0"/>
                <a:t>Fase </a:t>
              </a:r>
            </a:p>
            <a:p>
              <a:pPr algn="ctr"/>
              <a:r>
                <a:rPr lang="it-IT" sz="400" dirty="0"/>
                <a:t>di </a:t>
              </a:r>
            </a:p>
            <a:p>
              <a:pPr algn="ctr"/>
              <a:r>
                <a:rPr lang="it-IT" sz="400" dirty="0"/>
                <a:t>sviluppo</a:t>
              </a:r>
            </a:p>
          </p:txBody>
        </p:sp>
        <p:sp>
          <p:nvSpPr>
            <p:cNvPr id="232" name="CasellaDiTesto 231">
              <a:extLst>
                <a:ext uri="{FF2B5EF4-FFF2-40B4-BE49-F238E27FC236}">
                  <a16:creationId xmlns:a16="http://schemas.microsoft.com/office/drawing/2014/main" id="{0EFCF044-A04A-BC53-E101-880FDFE7DC23}"/>
                </a:ext>
              </a:extLst>
            </p:cNvPr>
            <p:cNvSpPr txBox="1"/>
            <p:nvPr/>
          </p:nvSpPr>
          <p:spPr>
            <a:xfrm>
              <a:off x="827281" y="1946201"/>
              <a:ext cx="316112" cy="215444"/>
            </a:xfrm>
            <a:prstGeom prst="rect">
              <a:avLst/>
            </a:prstGeom>
            <a:noFill/>
          </p:spPr>
          <p:txBody>
            <a:bodyPr wrap="none" rtlCol="0">
              <a:spAutoFit/>
            </a:bodyPr>
            <a:lstStyle/>
            <a:p>
              <a:pPr algn="ctr"/>
              <a:r>
                <a:rPr lang="it-IT" sz="400" dirty="0"/>
                <a:t>Fase </a:t>
              </a:r>
            </a:p>
            <a:p>
              <a:pPr algn="ctr"/>
              <a:r>
                <a:rPr lang="it-IT" sz="400" dirty="0"/>
                <a:t>di test</a:t>
              </a:r>
            </a:p>
          </p:txBody>
        </p:sp>
        <p:sp>
          <p:nvSpPr>
            <p:cNvPr id="233" name="CasellaDiTesto 232">
              <a:extLst>
                <a:ext uri="{FF2B5EF4-FFF2-40B4-BE49-F238E27FC236}">
                  <a16:creationId xmlns:a16="http://schemas.microsoft.com/office/drawing/2014/main" id="{0BBE0C23-ECF3-6BA3-A90C-5CB5F0E7BD30}"/>
                </a:ext>
              </a:extLst>
            </p:cNvPr>
            <p:cNvSpPr txBox="1"/>
            <p:nvPr/>
          </p:nvSpPr>
          <p:spPr>
            <a:xfrm>
              <a:off x="461803" y="1990395"/>
              <a:ext cx="362600" cy="169277"/>
            </a:xfrm>
            <a:prstGeom prst="rect">
              <a:avLst/>
            </a:prstGeom>
            <a:noFill/>
          </p:spPr>
          <p:txBody>
            <a:bodyPr wrap="none" rtlCol="0">
              <a:spAutoFit/>
            </a:bodyPr>
            <a:lstStyle/>
            <a:p>
              <a:pPr algn="ctr"/>
              <a:r>
                <a:rPr lang="it-IT" sz="500" dirty="0"/>
                <a:t>Go live</a:t>
              </a:r>
            </a:p>
          </p:txBody>
        </p:sp>
      </p:grpSp>
      <p:sp>
        <p:nvSpPr>
          <p:cNvPr id="44" name="Rettangolo con angoli arrotondati 43">
            <a:extLst>
              <a:ext uri="{FF2B5EF4-FFF2-40B4-BE49-F238E27FC236}">
                <a16:creationId xmlns:a16="http://schemas.microsoft.com/office/drawing/2014/main" id="{C1CB43E4-7FD1-3F18-2836-97D664B1C109}"/>
              </a:ext>
            </a:extLst>
          </p:cNvPr>
          <p:cNvSpPr/>
          <p:nvPr/>
        </p:nvSpPr>
        <p:spPr>
          <a:xfrm>
            <a:off x="3351418" y="5016945"/>
            <a:ext cx="1811152" cy="1242562"/>
          </a:xfrm>
          <a:prstGeom prst="round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00" name="Gruppo 99">
            <a:extLst>
              <a:ext uri="{FF2B5EF4-FFF2-40B4-BE49-F238E27FC236}">
                <a16:creationId xmlns:a16="http://schemas.microsoft.com/office/drawing/2014/main" id="{0EBB56AC-E61A-C35E-E066-9C9DE6703F3A}"/>
              </a:ext>
            </a:extLst>
          </p:cNvPr>
          <p:cNvGrpSpPr/>
          <p:nvPr/>
        </p:nvGrpSpPr>
        <p:grpSpPr>
          <a:xfrm>
            <a:off x="2764092" y="5474335"/>
            <a:ext cx="706150" cy="635000"/>
            <a:chOff x="469944" y="1589747"/>
            <a:chExt cx="706150" cy="635000"/>
          </a:xfrm>
        </p:grpSpPr>
        <p:sp>
          <p:nvSpPr>
            <p:cNvPr id="101" name="Rettangolo con angoli arrotondati 100">
              <a:extLst>
                <a:ext uri="{FF2B5EF4-FFF2-40B4-BE49-F238E27FC236}">
                  <a16:creationId xmlns:a16="http://schemas.microsoft.com/office/drawing/2014/main" id="{5BEFF50E-0B06-5D42-FD2B-4F2873C101FE}"/>
                </a:ext>
              </a:extLst>
            </p:cNvPr>
            <p:cNvSpPr/>
            <p:nvPr/>
          </p:nvSpPr>
          <p:spPr>
            <a:xfrm>
              <a:off x="470617" y="1589747"/>
              <a:ext cx="690141" cy="63500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2" name="Rettangolo con angoli arrotondati 101">
              <a:extLst>
                <a:ext uri="{FF2B5EF4-FFF2-40B4-BE49-F238E27FC236}">
                  <a16:creationId xmlns:a16="http://schemas.microsoft.com/office/drawing/2014/main" id="{57D5583A-55FB-C07C-7E42-091176B8730C}"/>
                </a:ext>
              </a:extLst>
            </p:cNvPr>
            <p:cNvSpPr/>
            <p:nvPr/>
          </p:nvSpPr>
          <p:spPr>
            <a:xfrm>
              <a:off x="471468" y="1589747"/>
              <a:ext cx="342900" cy="3175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300" dirty="0">
                <a:solidFill>
                  <a:schemeClr val="tx1">
                    <a:lumMod val="75000"/>
                    <a:lumOff val="25000"/>
                  </a:schemeClr>
                </a:solidFill>
              </a:endParaRPr>
            </a:p>
          </p:txBody>
        </p:sp>
        <p:sp>
          <p:nvSpPr>
            <p:cNvPr id="103" name="Rettangolo con angoli arrotondati 102">
              <a:extLst>
                <a:ext uri="{FF2B5EF4-FFF2-40B4-BE49-F238E27FC236}">
                  <a16:creationId xmlns:a16="http://schemas.microsoft.com/office/drawing/2014/main" id="{F0F6861F-474D-A30B-455F-89D65CBD3C32}"/>
                </a:ext>
              </a:extLst>
            </p:cNvPr>
            <p:cNvSpPr/>
            <p:nvPr/>
          </p:nvSpPr>
          <p:spPr>
            <a:xfrm>
              <a:off x="819458" y="1589747"/>
              <a:ext cx="342900" cy="3175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175" algn="ctr"/>
              <a:endParaRPr lang="it-IT" sz="200" dirty="0">
                <a:solidFill>
                  <a:schemeClr val="tx1">
                    <a:lumMod val="75000"/>
                    <a:lumOff val="25000"/>
                  </a:schemeClr>
                </a:solidFill>
              </a:endParaRPr>
            </a:p>
          </p:txBody>
        </p:sp>
        <p:sp>
          <p:nvSpPr>
            <p:cNvPr id="104" name="Rettangolo con angoli arrotondati 103">
              <a:extLst>
                <a:ext uri="{FF2B5EF4-FFF2-40B4-BE49-F238E27FC236}">
                  <a16:creationId xmlns:a16="http://schemas.microsoft.com/office/drawing/2014/main" id="{B5D8A376-E85B-B685-86A8-46F3A9B4A335}"/>
                </a:ext>
              </a:extLst>
            </p:cNvPr>
            <p:cNvSpPr/>
            <p:nvPr/>
          </p:nvSpPr>
          <p:spPr>
            <a:xfrm>
              <a:off x="469944" y="1907247"/>
              <a:ext cx="345036" cy="3175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5" name="Rettangolo con angoli arrotondati 104">
              <a:extLst>
                <a:ext uri="{FF2B5EF4-FFF2-40B4-BE49-F238E27FC236}">
                  <a16:creationId xmlns:a16="http://schemas.microsoft.com/office/drawing/2014/main" id="{13C11F39-8654-BDE7-5316-DD74E469626A}"/>
                </a:ext>
              </a:extLst>
            </p:cNvPr>
            <p:cNvSpPr/>
            <p:nvPr/>
          </p:nvSpPr>
          <p:spPr>
            <a:xfrm>
              <a:off x="817858" y="1907247"/>
              <a:ext cx="342900" cy="3175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6" name="CasellaDiTesto 105">
              <a:extLst>
                <a:ext uri="{FF2B5EF4-FFF2-40B4-BE49-F238E27FC236}">
                  <a16:creationId xmlns:a16="http://schemas.microsoft.com/office/drawing/2014/main" id="{E699EC96-C5BD-DC65-9F76-D3B39C315DF0}"/>
                </a:ext>
              </a:extLst>
            </p:cNvPr>
            <p:cNvSpPr txBox="1"/>
            <p:nvPr/>
          </p:nvSpPr>
          <p:spPr>
            <a:xfrm>
              <a:off x="485249" y="1612075"/>
              <a:ext cx="314509" cy="276999"/>
            </a:xfrm>
            <a:prstGeom prst="rect">
              <a:avLst/>
            </a:prstGeom>
            <a:noFill/>
          </p:spPr>
          <p:txBody>
            <a:bodyPr wrap="none" rtlCol="0">
              <a:spAutoFit/>
            </a:bodyPr>
            <a:lstStyle/>
            <a:p>
              <a:pPr algn="ctr"/>
              <a:r>
                <a:rPr lang="it-IT" sz="400" dirty="0"/>
                <a:t>Fase </a:t>
              </a:r>
            </a:p>
            <a:p>
              <a:pPr algn="ctr"/>
              <a:r>
                <a:rPr lang="it-IT" sz="400" dirty="0"/>
                <a:t>di </a:t>
              </a:r>
            </a:p>
            <a:p>
              <a:pPr algn="ctr"/>
              <a:r>
                <a:rPr lang="it-IT" sz="400" dirty="0"/>
                <a:t>analisi</a:t>
              </a:r>
            </a:p>
          </p:txBody>
        </p:sp>
        <p:sp>
          <p:nvSpPr>
            <p:cNvPr id="107" name="CasellaDiTesto 106">
              <a:extLst>
                <a:ext uri="{FF2B5EF4-FFF2-40B4-BE49-F238E27FC236}">
                  <a16:creationId xmlns:a16="http://schemas.microsoft.com/office/drawing/2014/main" id="{4ED26CFF-3E36-B3FA-AC1E-EB32AC97C615}"/>
                </a:ext>
              </a:extLst>
            </p:cNvPr>
            <p:cNvSpPr txBox="1"/>
            <p:nvPr/>
          </p:nvSpPr>
          <p:spPr>
            <a:xfrm>
              <a:off x="813494" y="1608735"/>
              <a:ext cx="362600" cy="276999"/>
            </a:xfrm>
            <a:prstGeom prst="rect">
              <a:avLst/>
            </a:prstGeom>
            <a:noFill/>
          </p:spPr>
          <p:txBody>
            <a:bodyPr wrap="square" rtlCol="0">
              <a:spAutoFit/>
            </a:bodyPr>
            <a:lstStyle/>
            <a:p>
              <a:pPr algn="ctr"/>
              <a:r>
                <a:rPr lang="it-IT" sz="400" dirty="0"/>
                <a:t>Fase </a:t>
              </a:r>
            </a:p>
            <a:p>
              <a:pPr algn="ctr"/>
              <a:r>
                <a:rPr lang="it-IT" sz="400" dirty="0"/>
                <a:t>di </a:t>
              </a:r>
            </a:p>
            <a:p>
              <a:pPr algn="ctr"/>
              <a:r>
                <a:rPr lang="it-IT" sz="400" dirty="0"/>
                <a:t>sviluppo</a:t>
              </a:r>
            </a:p>
          </p:txBody>
        </p:sp>
        <p:sp>
          <p:nvSpPr>
            <p:cNvPr id="108" name="CasellaDiTesto 107">
              <a:extLst>
                <a:ext uri="{FF2B5EF4-FFF2-40B4-BE49-F238E27FC236}">
                  <a16:creationId xmlns:a16="http://schemas.microsoft.com/office/drawing/2014/main" id="{B80F6482-ED7C-214A-0528-6DF40766BCE9}"/>
                </a:ext>
              </a:extLst>
            </p:cNvPr>
            <p:cNvSpPr txBox="1"/>
            <p:nvPr/>
          </p:nvSpPr>
          <p:spPr>
            <a:xfrm>
              <a:off x="830065" y="1951791"/>
              <a:ext cx="316112" cy="215444"/>
            </a:xfrm>
            <a:prstGeom prst="rect">
              <a:avLst/>
            </a:prstGeom>
            <a:noFill/>
          </p:spPr>
          <p:txBody>
            <a:bodyPr wrap="none" rtlCol="0">
              <a:spAutoFit/>
            </a:bodyPr>
            <a:lstStyle/>
            <a:p>
              <a:pPr algn="ctr"/>
              <a:r>
                <a:rPr lang="it-IT" sz="400" dirty="0"/>
                <a:t>Fase </a:t>
              </a:r>
            </a:p>
            <a:p>
              <a:pPr algn="ctr"/>
              <a:r>
                <a:rPr lang="it-IT" sz="400" dirty="0"/>
                <a:t>di test</a:t>
              </a:r>
            </a:p>
          </p:txBody>
        </p:sp>
        <p:sp>
          <p:nvSpPr>
            <p:cNvPr id="109" name="CasellaDiTesto 108">
              <a:extLst>
                <a:ext uri="{FF2B5EF4-FFF2-40B4-BE49-F238E27FC236}">
                  <a16:creationId xmlns:a16="http://schemas.microsoft.com/office/drawing/2014/main" id="{D1329388-0103-FF82-4D02-D8474B13D4CD}"/>
                </a:ext>
              </a:extLst>
            </p:cNvPr>
            <p:cNvSpPr txBox="1"/>
            <p:nvPr/>
          </p:nvSpPr>
          <p:spPr>
            <a:xfrm>
              <a:off x="480529" y="1981358"/>
              <a:ext cx="362600" cy="169277"/>
            </a:xfrm>
            <a:prstGeom prst="rect">
              <a:avLst/>
            </a:prstGeom>
            <a:noFill/>
          </p:spPr>
          <p:txBody>
            <a:bodyPr wrap="none" rtlCol="0">
              <a:spAutoFit/>
            </a:bodyPr>
            <a:lstStyle/>
            <a:p>
              <a:pPr algn="ctr"/>
              <a:r>
                <a:rPr lang="it-IT" sz="500" dirty="0"/>
                <a:t>Go live</a:t>
              </a:r>
            </a:p>
          </p:txBody>
        </p:sp>
      </p:grpSp>
      <p:sp>
        <p:nvSpPr>
          <p:cNvPr id="2" name="CasellaDiTesto 1">
            <a:extLst>
              <a:ext uri="{FF2B5EF4-FFF2-40B4-BE49-F238E27FC236}">
                <a16:creationId xmlns:a16="http://schemas.microsoft.com/office/drawing/2014/main" id="{F77E188D-CC9D-7793-1887-60033825B732}"/>
              </a:ext>
            </a:extLst>
          </p:cNvPr>
          <p:cNvSpPr txBox="1"/>
          <p:nvPr/>
        </p:nvSpPr>
        <p:spPr>
          <a:xfrm>
            <a:off x="5278482" y="2412493"/>
            <a:ext cx="1592103" cy="400110"/>
          </a:xfrm>
          <a:prstGeom prst="rect">
            <a:avLst/>
          </a:prstGeom>
          <a:noFill/>
        </p:spPr>
        <p:txBody>
          <a:bodyPr wrap="none" rtlCol="0">
            <a:spAutoFit/>
          </a:bodyPr>
          <a:lstStyle/>
          <a:p>
            <a:r>
              <a:rPr lang="it-IT" sz="2000" b="1" kern="3600" dirty="0"/>
              <a:t>OPEN CLOUD</a:t>
            </a:r>
          </a:p>
        </p:txBody>
      </p:sp>
      <p:sp>
        <p:nvSpPr>
          <p:cNvPr id="3" name="CasellaDiTesto 2">
            <a:extLst>
              <a:ext uri="{FF2B5EF4-FFF2-40B4-BE49-F238E27FC236}">
                <a16:creationId xmlns:a16="http://schemas.microsoft.com/office/drawing/2014/main" id="{BF6D75CF-882A-D59C-AE42-CD4F4D7518DE}"/>
              </a:ext>
            </a:extLst>
          </p:cNvPr>
          <p:cNvSpPr txBox="1"/>
          <p:nvPr/>
        </p:nvSpPr>
        <p:spPr>
          <a:xfrm>
            <a:off x="2824755" y="3101452"/>
            <a:ext cx="888385" cy="707886"/>
          </a:xfrm>
          <a:prstGeom prst="rect">
            <a:avLst/>
          </a:prstGeom>
          <a:noFill/>
        </p:spPr>
        <p:txBody>
          <a:bodyPr wrap="none" rtlCol="0">
            <a:spAutoFit/>
          </a:bodyPr>
          <a:lstStyle/>
          <a:p>
            <a:pPr algn="ctr"/>
            <a:r>
              <a:rPr lang="it-IT" sz="2000" b="1" kern="3600" dirty="0">
                <a:solidFill>
                  <a:srgbClr val="C48E48"/>
                </a:solidFill>
              </a:rPr>
              <a:t>TOOLS</a:t>
            </a:r>
          </a:p>
          <a:p>
            <a:pPr algn="ctr"/>
            <a:r>
              <a:rPr lang="it-IT" sz="2000" b="1" kern="3600" dirty="0">
                <a:solidFill>
                  <a:srgbClr val="C48E48"/>
                </a:solidFill>
              </a:rPr>
              <a:t>&amp;</a:t>
            </a:r>
          </a:p>
        </p:txBody>
      </p:sp>
      <p:sp>
        <p:nvSpPr>
          <p:cNvPr id="7" name="CasellaDiTesto 6">
            <a:extLst>
              <a:ext uri="{FF2B5EF4-FFF2-40B4-BE49-F238E27FC236}">
                <a16:creationId xmlns:a16="http://schemas.microsoft.com/office/drawing/2014/main" id="{6C5B3D0E-0BA5-FD90-E319-AEF4D02D5D50}"/>
              </a:ext>
            </a:extLst>
          </p:cNvPr>
          <p:cNvSpPr txBox="1"/>
          <p:nvPr/>
        </p:nvSpPr>
        <p:spPr>
          <a:xfrm>
            <a:off x="8143344" y="3495912"/>
            <a:ext cx="1180131" cy="400110"/>
          </a:xfrm>
          <a:prstGeom prst="rect">
            <a:avLst/>
          </a:prstGeom>
          <a:noFill/>
        </p:spPr>
        <p:txBody>
          <a:bodyPr wrap="none" rtlCol="0">
            <a:spAutoFit/>
          </a:bodyPr>
          <a:lstStyle/>
          <a:p>
            <a:r>
              <a:rPr lang="it-IT" sz="2000" b="1" kern="3600" dirty="0">
                <a:solidFill>
                  <a:srgbClr val="C48E48"/>
                </a:solidFill>
              </a:rPr>
              <a:t>SERVICES</a:t>
            </a:r>
          </a:p>
        </p:txBody>
      </p:sp>
      <p:sp>
        <p:nvSpPr>
          <p:cNvPr id="8" name="CasellaDiTesto 7">
            <a:extLst>
              <a:ext uri="{FF2B5EF4-FFF2-40B4-BE49-F238E27FC236}">
                <a16:creationId xmlns:a16="http://schemas.microsoft.com/office/drawing/2014/main" id="{B48ABC6D-31AA-DA61-963B-6EC4FBCA009E}"/>
              </a:ext>
            </a:extLst>
          </p:cNvPr>
          <p:cNvSpPr txBox="1"/>
          <p:nvPr/>
        </p:nvSpPr>
        <p:spPr>
          <a:xfrm>
            <a:off x="8303613" y="2904545"/>
            <a:ext cx="888385" cy="707886"/>
          </a:xfrm>
          <a:prstGeom prst="rect">
            <a:avLst/>
          </a:prstGeom>
          <a:noFill/>
        </p:spPr>
        <p:txBody>
          <a:bodyPr wrap="none" rtlCol="0">
            <a:spAutoFit/>
          </a:bodyPr>
          <a:lstStyle/>
          <a:p>
            <a:pPr algn="ctr"/>
            <a:r>
              <a:rPr lang="it-IT" sz="2000" b="1" kern="3600" dirty="0">
                <a:solidFill>
                  <a:srgbClr val="C48E48"/>
                </a:solidFill>
              </a:rPr>
              <a:t>TOOLS</a:t>
            </a:r>
          </a:p>
          <a:p>
            <a:pPr algn="ctr"/>
            <a:r>
              <a:rPr lang="it-IT" sz="2000" b="1" kern="3600" dirty="0">
                <a:solidFill>
                  <a:srgbClr val="C48E48"/>
                </a:solidFill>
              </a:rPr>
              <a:t>&amp;</a:t>
            </a:r>
          </a:p>
        </p:txBody>
      </p:sp>
      <p:sp>
        <p:nvSpPr>
          <p:cNvPr id="9" name="CasellaDiTesto 8">
            <a:extLst>
              <a:ext uri="{FF2B5EF4-FFF2-40B4-BE49-F238E27FC236}">
                <a16:creationId xmlns:a16="http://schemas.microsoft.com/office/drawing/2014/main" id="{EC0855D6-E5BA-BC4B-896A-A8A1EF0A473E}"/>
              </a:ext>
            </a:extLst>
          </p:cNvPr>
          <p:cNvSpPr txBox="1"/>
          <p:nvPr/>
        </p:nvSpPr>
        <p:spPr>
          <a:xfrm>
            <a:off x="2664498" y="3667894"/>
            <a:ext cx="1180131" cy="400110"/>
          </a:xfrm>
          <a:prstGeom prst="rect">
            <a:avLst/>
          </a:prstGeom>
          <a:noFill/>
        </p:spPr>
        <p:txBody>
          <a:bodyPr wrap="none" rtlCol="0">
            <a:spAutoFit/>
          </a:bodyPr>
          <a:lstStyle/>
          <a:p>
            <a:r>
              <a:rPr lang="it-IT" sz="2000" b="1" kern="3600" dirty="0">
                <a:solidFill>
                  <a:srgbClr val="C48E48"/>
                </a:solidFill>
              </a:rPr>
              <a:t>SERVICES</a:t>
            </a:r>
          </a:p>
        </p:txBody>
      </p:sp>
      <p:grpSp>
        <p:nvGrpSpPr>
          <p:cNvPr id="11" name="Gruppo 10">
            <a:extLst>
              <a:ext uri="{FF2B5EF4-FFF2-40B4-BE49-F238E27FC236}">
                <a16:creationId xmlns:a16="http://schemas.microsoft.com/office/drawing/2014/main" id="{C6AED2B3-94D3-996D-84E2-2888D1DCA142}"/>
              </a:ext>
            </a:extLst>
          </p:cNvPr>
          <p:cNvGrpSpPr/>
          <p:nvPr/>
        </p:nvGrpSpPr>
        <p:grpSpPr>
          <a:xfrm>
            <a:off x="11353890" y="4992912"/>
            <a:ext cx="721172" cy="635000"/>
            <a:chOff x="454922" y="1589747"/>
            <a:chExt cx="721172" cy="635000"/>
          </a:xfrm>
        </p:grpSpPr>
        <p:sp>
          <p:nvSpPr>
            <p:cNvPr id="12" name="Rettangolo con angoli arrotondati 11">
              <a:extLst>
                <a:ext uri="{FF2B5EF4-FFF2-40B4-BE49-F238E27FC236}">
                  <a16:creationId xmlns:a16="http://schemas.microsoft.com/office/drawing/2014/main" id="{DE27D383-EBD1-1848-5AEE-04214B129642}"/>
                </a:ext>
              </a:extLst>
            </p:cNvPr>
            <p:cNvSpPr/>
            <p:nvPr/>
          </p:nvSpPr>
          <p:spPr>
            <a:xfrm>
              <a:off x="470617" y="1589747"/>
              <a:ext cx="690141" cy="63500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Rettangolo con angoli arrotondati 18">
              <a:extLst>
                <a:ext uri="{FF2B5EF4-FFF2-40B4-BE49-F238E27FC236}">
                  <a16:creationId xmlns:a16="http://schemas.microsoft.com/office/drawing/2014/main" id="{A0542E9A-E923-6D99-6C1C-F350F2B0AF1F}"/>
                </a:ext>
              </a:extLst>
            </p:cNvPr>
            <p:cNvSpPr/>
            <p:nvPr/>
          </p:nvSpPr>
          <p:spPr>
            <a:xfrm>
              <a:off x="471468" y="1589747"/>
              <a:ext cx="342900" cy="317500"/>
            </a:xfrm>
            <a:prstGeom prst="round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300" dirty="0">
                <a:solidFill>
                  <a:schemeClr val="tx1">
                    <a:lumMod val="75000"/>
                    <a:lumOff val="25000"/>
                  </a:schemeClr>
                </a:solidFill>
              </a:endParaRPr>
            </a:p>
          </p:txBody>
        </p:sp>
        <p:sp>
          <p:nvSpPr>
            <p:cNvPr id="22" name="Rettangolo con angoli arrotondati 21">
              <a:extLst>
                <a:ext uri="{FF2B5EF4-FFF2-40B4-BE49-F238E27FC236}">
                  <a16:creationId xmlns:a16="http://schemas.microsoft.com/office/drawing/2014/main" id="{2B86B28E-57AD-DBED-D234-41775973EDB6}"/>
                </a:ext>
              </a:extLst>
            </p:cNvPr>
            <p:cNvSpPr/>
            <p:nvPr/>
          </p:nvSpPr>
          <p:spPr>
            <a:xfrm>
              <a:off x="819458" y="1589747"/>
              <a:ext cx="342900" cy="317500"/>
            </a:xfrm>
            <a:prstGeom prst="round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175" algn="ctr"/>
              <a:endParaRPr lang="it-IT" sz="200" dirty="0">
                <a:solidFill>
                  <a:schemeClr val="tx1">
                    <a:lumMod val="75000"/>
                    <a:lumOff val="25000"/>
                  </a:schemeClr>
                </a:solidFill>
              </a:endParaRPr>
            </a:p>
          </p:txBody>
        </p:sp>
        <p:sp>
          <p:nvSpPr>
            <p:cNvPr id="47" name="Rettangolo con angoli arrotondati 46">
              <a:extLst>
                <a:ext uri="{FF2B5EF4-FFF2-40B4-BE49-F238E27FC236}">
                  <a16:creationId xmlns:a16="http://schemas.microsoft.com/office/drawing/2014/main" id="{55C35031-D128-0DD0-E8D3-E7967B3C3FD1}"/>
                </a:ext>
              </a:extLst>
            </p:cNvPr>
            <p:cNvSpPr/>
            <p:nvPr/>
          </p:nvSpPr>
          <p:spPr>
            <a:xfrm>
              <a:off x="469944" y="1907247"/>
              <a:ext cx="345036" cy="3175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9" name="Rettangolo con angoli arrotondati 48">
              <a:extLst>
                <a:ext uri="{FF2B5EF4-FFF2-40B4-BE49-F238E27FC236}">
                  <a16:creationId xmlns:a16="http://schemas.microsoft.com/office/drawing/2014/main" id="{976A7DDD-55C9-9010-DCBA-1979865DF50C}"/>
                </a:ext>
              </a:extLst>
            </p:cNvPr>
            <p:cNvSpPr/>
            <p:nvPr/>
          </p:nvSpPr>
          <p:spPr>
            <a:xfrm>
              <a:off x="817858" y="1907247"/>
              <a:ext cx="342900" cy="3175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0" name="CasellaDiTesto 49">
              <a:extLst>
                <a:ext uri="{FF2B5EF4-FFF2-40B4-BE49-F238E27FC236}">
                  <a16:creationId xmlns:a16="http://schemas.microsoft.com/office/drawing/2014/main" id="{0D147525-8B57-73B5-067E-F779AFA5FF1C}"/>
                </a:ext>
              </a:extLst>
            </p:cNvPr>
            <p:cNvSpPr txBox="1"/>
            <p:nvPr/>
          </p:nvSpPr>
          <p:spPr>
            <a:xfrm>
              <a:off x="485249" y="1612075"/>
              <a:ext cx="314509" cy="276999"/>
            </a:xfrm>
            <a:prstGeom prst="rect">
              <a:avLst/>
            </a:prstGeom>
            <a:noFill/>
          </p:spPr>
          <p:txBody>
            <a:bodyPr wrap="none" rtlCol="0">
              <a:spAutoFit/>
            </a:bodyPr>
            <a:lstStyle/>
            <a:p>
              <a:pPr algn="ctr"/>
              <a:r>
                <a:rPr lang="it-IT" sz="400" dirty="0"/>
                <a:t>Fase </a:t>
              </a:r>
            </a:p>
            <a:p>
              <a:pPr algn="ctr"/>
              <a:r>
                <a:rPr lang="it-IT" sz="400" dirty="0"/>
                <a:t>di </a:t>
              </a:r>
            </a:p>
            <a:p>
              <a:pPr algn="ctr"/>
              <a:r>
                <a:rPr lang="it-IT" sz="400" dirty="0"/>
                <a:t>analisi</a:t>
              </a:r>
            </a:p>
          </p:txBody>
        </p:sp>
        <p:sp>
          <p:nvSpPr>
            <p:cNvPr id="53" name="CasellaDiTesto 52">
              <a:extLst>
                <a:ext uri="{FF2B5EF4-FFF2-40B4-BE49-F238E27FC236}">
                  <a16:creationId xmlns:a16="http://schemas.microsoft.com/office/drawing/2014/main" id="{FD5F6D6A-84B9-0C13-A685-9D88857EBF70}"/>
                </a:ext>
              </a:extLst>
            </p:cNvPr>
            <p:cNvSpPr txBox="1"/>
            <p:nvPr/>
          </p:nvSpPr>
          <p:spPr>
            <a:xfrm>
              <a:off x="813494" y="1608735"/>
              <a:ext cx="362600" cy="276999"/>
            </a:xfrm>
            <a:prstGeom prst="rect">
              <a:avLst/>
            </a:prstGeom>
            <a:noFill/>
          </p:spPr>
          <p:txBody>
            <a:bodyPr wrap="square" rtlCol="0">
              <a:spAutoFit/>
            </a:bodyPr>
            <a:lstStyle/>
            <a:p>
              <a:pPr algn="ctr"/>
              <a:r>
                <a:rPr lang="it-IT" sz="400" dirty="0"/>
                <a:t>Fase </a:t>
              </a:r>
            </a:p>
            <a:p>
              <a:pPr algn="ctr"/>
              <a:r>
                <a:rPr lang="it-IT" sz="400" dirty="0"/>
                <a:t>di </a:t>
              </a:r>
            </a:p>
            <a:p>
              <a:pPr algn="ctr"/>
              <a:r>
                <a:rPr lang="it-IT" sz="400" dirty="0"/>
                <a:t>sviluppo</a:t>
              </a:r>
            </a:p>
          </p:txBody>
        </p:sp>
        <p:sp>
          <p:nvSpPr>
            <p:cNvPr id="56" name="CasellaDiTesto 55">
              <a:extLst>
                <a:ext uri="{FF2B5EF4-FFF2-40B4-BE49-F238E27FC236}">
                  <a16:creationId xmlns:a16="http://schemas.microsoft.com/office/drawing/2014/main" id="{ED0EC107-6742-1DAD-719D-5D1C7366DD80}"/>
                </a:ext>
              </a:extLst>
            </p:cNvPr>
            <p:cNvSpPr txBox="1"/>
            <p:nvPr/>
          </p:nvSpPr>
          <p:spPr>
            <a:xfrm>
              <a:off x="831252" y="1952650"/>
              <a:ext cx="316112" cy="215444"/>
            </a:xfrm>
            <a:prstGeom prst="rect">
              <a:avLst/>
            </a:prstGeom>
            <a:noFill/>
          </p:spPr>
          <p:txBody>
            <a:bodyPr wrap="none" rtlCol="0">
              <a:spAutoFit/>
            </a:bodyPr>
            <a:lstStyle/>
            <a:p>
              <a:pPr algn="ctr"/>
              <a:r>
                <a:rPr lang="it-IT" sz="400" dirty="0"/>
                <a:t>Fase </a:t>
              </a:r>
            </a:p>
            <a:p>
              <a:pPr algn="ctr"/>
              <a:r>
                <a:rPr lang="it-IT" sz="400" dirty="0"/>
                <a:t>di test</a:t>
              </a:r>
            </a:p>
          </p:txBody>
        </p:sp>
        <p:sp>
          <p:nvSpPr>
            <p:cNvPr id="59" name="CasellaDiTesto 58">
              <a:extLst>
                <a:ext uri="{FF2B5EF4-FFF2-40B4-BE49-F238E27FC236}">
                  <a16:creationId xmlns:a16="http://schemas.microsoft.com/office/drawing/2014/main" id="{8BA8E6A1-79ED-964C-6D58-D6D8AC64F048}"/>
                </a:ext>
              </a:extLst>
            </p:cNvPr>
            <p:cNvSpPr txBox="1"/>
            <p:nvPr/>
          </p:nvSpPr>
          <p:spPr>
            <a:xfrm>
              <a:off x="454922" y="1975734"/>
              <a:ext cx="362600" cy="169277"/>
            </a:xfrm>
            <a:prstGeom prst="rect">
              <a:avLst/>
            </a:prstGeom>
            <a:noFill/>
          </p:spPr>
          <p:txBody>
            <a:bodyPr wrap="none" rtlCol="0">
              <a:spAutoFit/>
            </a:bodyPr>
            <a:lstStyle/>
            <a:p>
              <a:pPr algn="ctr"/>
              <a:r>
                <a:rPr lang="it-IT" sz="500" dirty="0"/>
                <a:t>Go live</a:t>
              </a:r>
            </a:p>
          </p:txBody>
        </p:sp>
      </p:grpSp>
    </p:spTree>
    <p:extLst>
      <p:ext uri="{BB962C8B-B14F-4D97-AF65-F5344CB8AC3E}">
        <p14:creationId xmlns:p14="http://schemas.microsoft.com/office/powerpoint/2010/main" val="27906912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a16="http://schemas.microsoft.com/office/drawing/2014/main" id="{26D32B72-A89F-96CA-E1E7-0A9B0713D7ED}"/>
              </a:ext>
            </a:extLst>
          </p:cNvPr>
          <p:cNvSpPr>
            <a:spLocks noGrp="1"/>
          </p:cNvSpPr>
          <p:nvPr>
            <p:ph type="title"/>
          </p:nvPr>
        </p:nvSpPr>
        <p:spPr>
          <a:xfrm>
            <a:off x="757814" y="1404617"/>
            <a:ext cx="10515600" cy="1187309"/>
          </a:xfrm>
        </p:spPr>
        <p:txBody>
          <a:bodyPr>
            <a:normAutofit/>
          </a:bodyPr>
          <a:lstStyle/>
          <a:p>
            <a:pPr algn="ctr"/>
            <a:r>
              <a:rPr lang="it-IT" sz="5400" dirty="0"/>
              <a:t>THANK YOU!</a:t>
            </a:r>
          </a:p>
        </p:txBody>
      </p:sp>
      <p:pic>
        <p:nvPicPr>
          <p:cNvPr id="3" name="Immagine 2" descr="Immagine che contiene testo, Carattere, schermata, Elementi grafici&#10;&#10;Descrizione generata automaticamente">
            <a:extLst>
              <a:ext uri="{FF2B5EF4-FFF2-40B4-BE49-F238E27FC236}">
                <a16:creationId xmlns:a16="http://schemas.microsoft.com/office/drawing/2014/main" id="{24035EDC-15FB-1AC4-0A0A-B5A5062D1B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9128" y="3216476"/>
            <a:ext cx="1568020" cy="1949571"/>
          </a:xfrm>
          <a:prstGeom prst="rect">
            <a:avLst/>
          </a:prstGeom>
        </p:spPr>
      </p:pic>
    </p:spTree>
    <p:extLst>
      <p:ext uri="{BB962C8B-B14F-4D97-AF65-F5344CB8AC3E}">
        <p14:creationId xmlns:p14="http://schemas.microsoft.com/office/powerpoint/2010/main" val="2995165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17D3161B-BF4D-5488-1650-20EDB555620B}"/>
              </a:ext>
            </a:extLst>
          </p:cNvPr>
          <p:cNvSpPr txBox="1"/>
          <p:nvPr/>
        </p:nvSpPr>
        <p:spPr>
          <a:xfrm>
            <a:off x="325120" y="1393041"/>
            <a:ext cx="11490960" cy="4955203"/>
          </a:xfrm>
          <a:prstGeom prst="rect">
            <a:avLst/>
          </a:prstGeom>
          <a:noFill/>
        </p:spPr>
        <p:txBody>
          <a:bodyPr wrap="square">
            <a:spAutoFit/>
          </a:bodyPr>
          <a:lstStyle/>
          <a:p>
            <a:pPr algn="ctr"/>
            <a:r>
              <a:rPr lang="it-IT" sz="2400" b="1" dirty="0">
                <a:solidFill>
                  <a:srgbClr val="C48E48"/>
                </a:solidFill>
                <a:latin typeface="Titillium"/>
              </a:rPr>
              <a:t>RESEARCH INFRASTRUCTURES AS KEY COMPONENT </a:t>
            </a:r>
          </a:p>
          <a:p>
            <a:pPr algn="ctr"/>
            <a:r>
              <a:rPr lang="it-IT" sz="2400" b="1" dirty="0">
                <a:solidFill>
                  <a:srgbClr val="C48E48"/>
                </a:solidFill>
                <a:latin typeface="Titillium"/>
              </a:rPr>
              <a:t>FOR THE DEVELOPMENT OF OPEN SCIENCE</a:t>
            </a:r>
          </a:p>
          <a:p>
            <a:pPr algn="just"/>
            <a:endParaRPr lang="it-IT" sz="2000" dirty="0">
              <a:latin typeface="Titillium"/>
            </a:endParaRPr>
          </a:p>
          <a:p>
            <a:pPr algn="just"/>
            <a:r>
              <a:rPr lang="en-US" sz="2000" dirty="0">
                <a:latin typeface="Titillium"/>
              </a:rPr>
              <a:t>A significant boost to the development of 'open science' comes from the </a:t>
            </a:r>
            <a:r>
              <a:rPr lang="en-US" sz="2000" b="1" dirty="0">
                <a:latin typeface="Titillium"/>
              </a:rPr>
              <a:t>creation and enhancement of Research Infrastructures (RIs)</a:t>
            </a:r>
            <a:r>
              <a:rPr lang="en-US" sz="2000" dirty="0">
                <a:latin typeface="Titillium"/>
              </a:rPr>
              <a:t>. The practice of 'open science,' facilitated by RIs, is realized through activities enabling researchers or interested parties to access data, tools and services.</a:t>
            </a:r>
            <a:endParaRPr lang="it-IT" sz="2000" dirty="0">
              <a:latin typeface="Titillium"/>
            </a:endParaRPr>
          </a:p>
          <a:p>
            <a:pPr algn="just"/>
            <a:endParaRPr lang="en-US" sz="2000" dirty="0">
              <a:latin typeface="Titillium"/>
            </a:endParaRPr>
          </a:p>
          <a:p>
            <a:pPr algn="ctr"/>
            <a:r>
              <a:rPr lang="en-US" sz="2000" dirty="0">
                <a:latin typeface="Titillium"/>
              </a:rPr>
              <a:t>What are RIs? A simple definition could be:</a:t>
            </a:r>
          </a:p>
          <a:p>
            <a:pPr algn="ctr"/>
            <a:r>
              <a:rPr lang="en-US" sz="2000" i="1" dirty="0">
                <a:latin typeface="Titillium"/>
              </a:rPr>
              <a:t>“RIs are sociotechnical platforms crucial for conducting high-quality research, </a:t>
            </a:r>
          </a:p>
          <a:p>
            <a:pPr algn="ctr"/>
            <a:r>
              <a:rPr lang="en-US" sz="2000" i="1" dirty="0">
                <a:latin typeface="Titillium"/>
              </a:rPr>
              <a:t>often based on data of considerable size and complexity sourced from diverse origins”.</a:t>
            </a:r>
          </a:p>
          <a:p>
            <a:pPr algn="just"/>
            <a:endParaRPr lang="en-US" sz="2000" dirty="0">
              <a:latin typeface="Titillium"/>
            </a:endParaRPr>
          </a:p>
          <a:p>
            <a:pPr algn="just"/>
            <a:r>
              <a:rPr lang="en-US" sz="2000" dirty="0">
                <a:latin typeface="Titillium"/>
              </a:rPr>
              <a:t>The objective of RIs extends </a:t>
            </a:r>
            <a:r>
              <a:rPr lang="en-US" sz="2000" b="1" dirty="0">
                <a:latin typeface="Titillium"/>
              </a:rPr>
              <a:t>beyond mere scientific data sharing</a:t>
            </a:r>
            <a:r>
              <a:rPr lang="en-US" sz="2000" dirty="0">
                <a:latin typeface="Titillium"/>
              </a:rPr>
              <a:t>, encompassing the provision of </a:t>
            </a:r>
            <a:r>
              <a:rPr lang="en-US" sz="2000" b="1" dirty="0">
                <a:latin typeface="Titillium"/>
              </a:rPr>
              <a:t>innovative tools and services </a:t>
            </a:r>
            <a:r>
              <a:rPr lang="en-US" sz="2000" dirty="0">
                <a:latin typeface="Titillium"/>
              </a:rPr>
              <a:t>for research, fostering initiatives to </a:t>
            </a:r>
            <a:r>
              <a:rPr lang="en-US" sz="2000" b="1" dirty="0">
                <a:latin typeface="Titillium"/>
              </a:rPr>
              <a:t>build communities</a:t>
            </a:r>
            <a:r>
              <a:rPr lang="en-US" sz="2000" dirty="0">
                <a:latin typeface="Titillium"/>
              </a:rPr>
              <a:t>, and engaging </a:t>
            </a:r>
            <a:r>
              <a:rPr lang="en-US" sz="2000" b="1" dirty="0">
                <a:latin typeface="Titillium"/>
              </a:rPr>
              <a:t>social and political actors </a:t>
            </a:r>
            <a:r>
              <a:rPr lang="en-US" sz="2000" dirty="0">
                <a:latin typeface="Titillium"/>
              </a:rPr>
              <a:t>(public engagement).</a:t>
            </a:r>
          </a:p>
          <a:p>
            <a:pPr algn="just"/>
            <a:endParaRPr lang="en-US" sz="2000" dirty="0"/>
          </a:p>
        </p:txBody>
      </p:sp>
    </p:spTree>
    <p:extLst>
      <p:ext uri="{BB962C8B-B14F-4D97-AF65-F5344CB8AC3E}">
        <p14:creationId xmlns:p14="http://schemas.microsoft.com/office/powerpoint/2010/main" val="4277005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asellaDiTesto 12">
            <a:extLst>
              <a:ext uri="{FF2B5EF4-FFF2-40B4-BE49-F238E27FC236}">
                <a16:creationId xmlns:a16="http://schemas.microsoft.com/office/drawing/2014/main" id="{1477B1D9-6D3E-8C3D-E797-9125E28CE661}"/>
              </a:ext>
            </a:extLst>
          </p:cNvPr>
          <p:cNvSpPr txBox="1"/>
          <p:nvPr/>
        </p:nvSpPr>
        <p:spPr>
          <a:xfrm>
            <a:off x="6712747" y="6426382"/>
            <a:ext cx="5317225" cy="307777"/>
          </a:xfrm>
          <a:prstGeom prst="rect">
            <a:avLst/>
          </a:prstGeom>
          <a:noFill/>
        </p:spPr>
        <p:txBody>
          <a:bodyPr wrap="square" rtlCol="0">
            <a:spAutoFit/>
          </a:bodyPr>
          <a:lstStyle/>
          <a:p>
            <a:pPr algn="r"/>
            <a:r>
              <a:rPr lang="it-IT" sz="1400" dirty="0">
                <a:solidFill>
                  <a:schemeClr val="bg1">
                    <a:alpha val="50000"/>
                  </a:schemeClr>
                </a:solidFill>
                <a:latin typeface="Titillium" pitchFamily="2" charset="77"/>
              </a:rPr>
              <a:t>Missione 4 </a:t>
            </a:r>
            <a:r>
              <a:rPr lang="it-IT" sz="1400" b="1" dirty="0">
                <a:solidFill>
                  <a:schemeClr val="bg1">
                    <a:alpha val="50000"/>
                  </a:schemeClr>
                </a:solidFill>
                <a:latin typeface="Titillium" pitchFamily="2" charset="77"/>
              </a:rPr>
              <a:t>• Istruzione e Ricerca </a:t>
            </a:r>
            <a:endParaRPr lang="it-IT" sz="1400" dirty="0">
              <a:solidFill>
                <a:schemeClr val="bg1">
                  <a:alpha val="50000"/>
                </a:schemeClr>
              </a:solidFill>
              <a:latin typeface="Titillium" pitchFamily="2" charset="77"/>
            </a:endParaRPr>
          </a:p>
        </p:txBody>
      </p:sp>
      <p:sp>
        <p:nvSpPr>
          <p:cNvPr id="15" name="CasellaDiTesto 14">
            <a:extLst>
              <a:ext uri="{FF2B5EF4-FFF2-40B4-BE49-F238E27FC236}">
                <a16:creationId xmlns:a16="http://schemas.microsoft.com/office/drawing/2014/main" id="{6770A171-DE94-7B1D-BCA6-A901A8C21C70}"/>
              </a:ext>
            </a:extLst>
          </p:cNvPr>
          <p:cNvSpPr txBox="1"/>
          <p:nvPr/>
        </p:nvSpPr>
        <p:spPr>
          <a:xfrm>
            <a:off x="370210" y="1217064"/>
            <a:ext cx="11242307" cy="523220"/>
          </a:xfrm>
          <a:prstGeom prst="rect">
            <a:avLst/>
          </a:prstGeom>
          <a:noFill/>
        </p:spPr>
        <p:txBody>
          <a:bodyPr wrap="square">
            <a:spAutoFit/>
          </a:bodyPr>
          <a:lstStyle/>
          <a:p>
            <a:pPr algn="ctr"/>
            <a:r>
              <a:rPr lang="it-IT" sz="2800" b="1" dirty="0">
                <a:solidFill>
                  <a:srgbClr val="B27F47"/>
                </a:solidFill>
                <a:latin typeface="Titillium Bd" pitchFamily="2" charset="77"/>
              </a:rPr>
              <a:t>FOSSR OVERVIEW</a:t>
            </a:r>
            <a:endParaRPr lang="it-IT" sz="2400" b="1" dirty="0">
              <a:solidFill>
                <a:srgbClr val="B27F47"/>
              </a:solidFill>
              <a:latin typeface="Titillium Bd" pitchFamily="2" charset="77"/>
            </a:endParaRPr>
          </a:p>
        </p:txBody>
      </p:sp>
      <p:sp>
        <p:nvSpPr>
          <p:cNvPr id="10" name="Rettangolo 9">
            <a:extLst>
              <a:ext uri="{FF2B5EF4-FFF2-40B4-BE49-F238E27FC236}">
                <a16:creationId xmlns:a16="http://schemas.microsoft.com/office/drawing/2014/main" id="{77E5BF7C-1D9E-500E-6648-C076D3862192}"/>
              </a:ext>
            </a:extLst>
          </p:cNvPr>
          <p:cNvSpPr/>
          <p:nvPr/>
        </p:nvSpPr>
        <p:spPr>
          <a:xfrm>
            <a:off x="370210" y="2023400"/>
            <a:ext cx="8590453" cy="511435"/>
          </a:xfrm>
          <a:prstGeom prst="rect">
            <a:avLst/>
          </a:prstGeom>
          <a:gradFill flip="none" rotWithShape="1">
            <a:gsLst>
              <a:gs pos="57000">
                <a:srgbClr val="BCDDF1"/>
              </a:gs>
              <a:gs pos="0">
                <a:srgbClr val="176AA8"/>
              </a:gs>
              <a:gs pos="100000">
                <a:srgbClr val="EC6100"/>
              </a:gs>
            </a:gsLst>
            <a:path path="circle">
              <a:fillToRect l="100000" t="100000"/>
            </a:path>
            <a:tileRect r="-100000" b="-100000"/>
          </a:gradFill>
          <a:ln>
            <a:solidFill>
              <a:srgbClr val="8AC4E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it-IT" sz="1600" b="1" dirty="0">
                <a:latin typeface="Titillium"/>
              </a:rPr>
              <a:t>MAIN OBJECTIVE</a:t>
            </a:r>
          </a:p>
        </p:txBody>
      </p:sp>
      <p:sp>
        <p:nvSpPr>
          <p:cNvPr id="12" name="Rettangolo 11">
            <a:extLst>
              <a:ext uri="{FF2B5EF4-FFF2-40B4-BE49-F238E27FC236}">
                <a16:creationId xmlns:a16="http://schemas.microsoft.com/office/drawing/2014/main" id="{E7A39D79-108A-84B5-7712-C471006BF2B5}"/>
              </a:ext>
            </a:extLst>
          </p:cNvPr>
          <p:cNvSpPr/>
          <p:nvPr/>
        </p:nvSpPr>
        <p:spPr>
          <a:xfrm>
            <a:off x="361736" y="2909712"/>
            <a:ext cx="8590452" cy="511435"/>
          </a:xfrm>
          <a:prstGeom prst="rect">
            <a:avLst/>
          </a:prstGeom>
          <a:gradFill flip="none" rotWithShape="1">
            <a:gsLst>
              <a:gs pos="59000">
                <a:srgbClr val="BCDDF1"/>
              </a:gs>
              <a:gs pos="0">
                <a:srgbClr val="176AA8"/>
              </a:gs>
              <a:gs pos="100000">
                <a:srgbClr val="EC6100"/>
              </a:gs>
            </a:gsLst>
            <a:lin ang="0" scaled="1"/>
            <a:tileRect/>
          </a:gradFill>
          <a:ln>
            <a:solidFill>
              <a:srgbClr val="8AC4E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it-IT" sz="1600" b="1" dirty="0">
                <a:latin typeface="Titillium"/>
              </a:rPr>
              <a:t>FRAMEWORK</a:t>
            </a:r>
          </a:p>
        </p:txBody>
      </p:sp>
      <p:sp>
        <p:nvSpPr>
          <p:cNvPr id="14" name="Rettangolo 13">
            <a:extLst>
              <a:ext uri="{FF2B5EF4-FFF2-40B4-BE49-F238E27FC236}">
                <a16:creationId xmlns:a16="http://schemas.microsoft.com/office/drawing/2014/main" id="{66B56EA4-5593-E7B2-731F-C6BF389F4E0F}"/>
              </a:ext>
            </a:extLst>
          </p:cNvPr>
          <p:cNvSpPr/>
          <p:nvPr/>
        </p:nvSpPr>
        <p:spPr>
          <a:xfrm>
            <a:off x="353259" y="4947215"/>
            <a:ext cx="10297994" cy="965487"/>
          </a:xfrm>
          <a:prstGeom prst="rect">
            <a:avLst/>
          </a:prstGeom>
          <a:gradFill flip="none" rotWithShape="1">
            <a:gsLst>
              <a:gs pos="54000">
                <a:srgbClr val="BCDDF1"/>
              </a:gs>
              <a:gs pos="0">
                <a:srgbClr val="176AA8"/>
              </a:gs>
              <a:gs pos="94000">
                <a:srgbClr val="EC6100"/>
              </a:gs>
            </a:gsLst>
            <a:lin ang="0" scaled="1"/>
            <a:tileRect/>
          </a:gradFill>
          <a:ln>
            <a:solidFill>
              <a:srgbClr val="8AC4E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it-IT" sz="1600" b="1" dirty="0">
                <a:latin typeface="Titillium"/>
              </a:rPr>
              <a:t>KEY </a:t>
            </a:r>
          </a:p>
          <a:p>
            <a:r>
              <a:rPr lang="it-IT" sz="1600" b="1" dirty="0">
                <a:latin typeface="Titillium"/>
              </a:rPr>
              <a:t>CONTRIBUTIONS </a:t>
            </a:r>
          </a:p>
        </p:txBody>
      </p:sp>
      <p:sp>
        <p:nvSpPr>
          <p:cNvPr id="16" name="Rettangolo 15">
            <a:extLst>
              <a:ext uri="{FF2B5EF4-FFF2-40B4-BE49-F238E27FC236}">
                <a16:creationId xmlns:a16="http://schemas.microsoft.com/office/drawing/2014/main" id="{CB0A0D62-4D0B-D7F3-145A-1AC974C6C22D}"/>
              </a:ext>
            </a:extLst>
          </p:cNvPr>
          <p:cNvSpPr/>
          <p:nvPr/>
        </p:nvSpPr>
        <p:spPr>
          <a:xfrm>
            <a:off x="361736" y="3789158"/>
            <a:ext cx="8598927" cy="509496"/>
          </a:xfrm>
          <a:prstGeom prst="rect">
            <a:avLst/>
          </a:prstGeom>
          <a:gradFill flip="none" rotWithShape="1">
            <a:gsLst>
              <a:gs pos="59000">
                <a:srgbClr val="BCDDF1"/>
              </a:gs>
              <a:gs pos="0">
                <a:srgbClr val="176AA8"/>
              </a:gs>
              <a:gs pos="100000">
                <a:srgbClr val="EC6100"/>
              </a:gs>
            </a:gsLst>
            <a:path path="circle">
              <a:fillToRect l="100000" t="100000"/>
            </a:path>
            <a:tileRect r="-100000" b="-100000"/>
          </a:gradFill>
          <a:ln>
            <a:solidFill>
              <a:srgbClr val="8AC4E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it-IT" sz="1600" b="1" dirty="0">
                <a:latin typeface="Titillium"/>
              </a:rPr>
              <a:t>INTEGRATED </a:t>
            </a:r>
          </a:p>
          <a:p>
            <a:r>
              <a:rPr lang="it-IT" sz="1600" b="1" dirty="0">
                <a:latin typeface="Titillium"/>
              </a:rPr>
              <a:t>PLATFORM</a:t>
            </a:r>
          </a:p>
        </p:txBody>
      </p:sp>
      <p:sp>
        <p:nvSpPr>
          <p:cNvPr id="17" name="CasellaDiTesto 16">
            <a:extLst>
              <a:ext uri="{FF2B5EF4-FFF2-40B4-BE49-F238E27FC236}">
                <a16:creationId xmlns:a16="http://schemas.microsoft.com/office/drawing/2014/main" id="{0D844FA5-F54E-8F4B-B83D-D9D8A104C583}"/>
              </a:ext>
            </a:extLst>
          </p:cNvPr>
          <p:cNvSpPr txBox="1"/>
          <p:nvPr/>
        </p:nvSpPr>
        <p:spPr>
          <a:xfrm>
            <a:off x="2311122" y="2881296"/>
            <a:ext cx="8993273" cy="584775"/>
          </a:xfrm>
          <a:prstGeom prst="rect">
            <a:avLst/>
          </a:prstGeom>
          <a:solidFill>
            <a:srgbClr val="FFFFFF"/>
          </a:solidFill>
          <a:ln w="28575">
            <a:solidFill>
              <a:srgbClr val="8AC4EF"/>
            </a:solidFill>
          </a:ln>
        </p:spPr>
        <p:txBody>
          <a:bodyPr wrap="square">
            <a:spAutoFit/>
          </a:bodyPr>
          <a:lstStyle/>
          <a:p>
            <a:r>
              <a:rPr lang="en-US" sz="1600" dirty="0">
                <a:latin typeface="Titillium"/>
                <a:ea typeface="Jost" pitchFamily="2" charset="0"/>
                <a:cs typeface="Rounded Mplus 1c" panose="020B0502020203020207" pitchFamily="34" charset="-128"/>
              </a:rPr>
              <a:t>Establish a framework of tools and services for the social science academic community in Italy, integrating the Italian nodes of three RIs: CESSDA-ERIC, SHARE-ERIC, and RISIS.</a:t>
            </a:r>
          </a:p>
        </p:txBody>
      </p:sp>
      <p:sp>
        <p:nvSpPr>
          <p:cNvPr id="18" name="CasellaDiTesto 17">
            <a:extLst>
              <a:ext uri="{FF2B5EF4-FFF2-40B4-BE49-F238E27FC236}">
                <a16:creationId xmlns:a16="http://schemas.microsoft.com/office/drawing/2014/main" id="{32F268A6-B7B5-6E81-3DA7-ED452F919D9C}"/>
              </a:ext>
            </a:extLst>
          </p:cNvPr>
          <p:cNvSpPr txBox="1"/>
          <p:nvPr/>
        </p:nvSpPr>
        <p:spPr>
          <a:xfrm>
            <a:off x="2311121" y="3758099"/>
            <a:ext cx="8993274" cy="584775"/>
          </a:xfrm>
          <a:prstGeom prst="rect">
            <a:avLst/>
          </a:prstGeom>
          <a:solidFill>
            <a:srgbClr val="FFFFFF"/>
          </a:solidFill>
          <a:ln w="28575">
            <a:solidFill>
              <a:srgbClr val="8AC4EF"/>
            </a:solidFill>
          </a:ln>
        </p:spPr>
        <p:txBody>
          <a:bodyPr wrap="square">
            <a:spAutoFit/>
          </a:bodyPr>
          <a:lstStyle/>
          <a:p>
            <a:pPr>
              <a:spcBef>
                <a:spcPts val="1200"/>
              </a:spcBef>
              <a:spcAft>
                <a:spcPts val="1200"/>
              </a:spcAft>
            </a:pPr>
            <a:r>
              <a:rPr lang="en-US" sz="1600" dirty="0">
                <a:latin typeface="Titillium"/>
                <a:ea typeface="Jost" pitchFamily="2" charset="0"/>
                <a:cs typeface="Rounded Mplus 1c" panose="020B0502020203020207" pitchFamily="34" charset="-128"/>
              </a:rPr>
              <a:t>Develop an integrated platform for knowledge sharing and access to tools and services providing a centralized resource for researchers.</a:t>
            </a:r>
          </a:p>
        </p:txBody>
      </p:sp>
      <p:sp>
        <p:nvSpPr>
          <p:cNvPr id="19" name="CasellaDiTesto 18">
            <a:extLst>
              <a:ext uri="{FF2B5EF4-FFF2-40B4-BE49-F238E27FC236}">
                <a16:creationId xmlns:a16="http://schemas.microsoft.com/office/drawing/2014/main" id="{5BB2776A-1401-88F1-0799-245128E14322}"/>
              </a:ext>
            </a:extLst>
          </p:cNvPr>
          <p:cNvSpPr txBox="1"/>
          <p:nvPr/>
        </p:nvSpPr>
        <p:spPr>
          <a:xfrm>
            <a:off x="2311121" y="4569020"/>
            <a:ext cx="8993274" cy="1631216"/>
          </a:xfrm>
          <a:prstGeom prst="rect">
            <a:avLst/>
          </a:prstGeom>
          <a:solidFill>
            <a:srgbClr val="FFFFFF"/>
          </a:solidFill>
          <a:ln w="28575">
            <a:solidFill>
              <a:srgbClr val="8AC4EF"/>
            </a:solidFill>
          </a:ln>
        </p:spPr>
        <p:txBody>
          <a:bodyPr wrap="square">
            <a:spAutoFit/>
          </a:bodyPr>
          <a:lstStyle/>
          <a:p>
            <a:pPr marL="285750" indent="-285750">
              <a:spcBef>
                <a:spcPts val="800"/>
              </a:spcBef>
              <a:buFont typeface="Wingdings" panose="05000000000000000000" pitchFamily="2" charset="2"/>
              <a:buChar char="ü"/>
            </a:pPr>
            <a:r>
              <a:rPr lang="en-US" sz="1600" kern="0" dirty="0">
                <a:latin typeface="Titillium"/>
                <a:ea typeface="Jost" pitchFamily="2" charset="0"/>
                <a:cs typeface="Rounded Mplus 1c" panose="020B0502020203020207" pitchFamily="34" charset="-128"/>
              </a:rPr>
              <a:t>Promote knowledge and awareness of social science data and methods, harmonizing data from Italian archives</a:t>
            </a:r>
          </a:p>
          <a:p>
            <a:pPr marL="285750" indent="-285750">
              <a:spcBef>
                <a:spcPts val="800"/>
              </a:spcBef>
              <a:buFont typeface="Wingdings" panose="05000000000000000000" pitchFamily="2" charset="2"/>
              <a:buChar char="ü"/>
            </a:pPr>
            <a:r>
              <a:rPr lang="en-US" sz="1600" kern="0" dirty="0">
                <a:latin typeface="Titillium"/>
                <a:ea typeface="Jost" pitchFamily="2" charset="0"/>
                <a:cs typeface="Rounded Mplus 1c" panose="020B0502020203020207" pitchFamily="34" charset="-128"/>
              </a:rPr>
              <a:t>Support methodological advancements in data collection and analysis</a:t>
            </a:r>
          </a:p>
          <a:p>
            <a:pPr marL="285750" indent="-285750">
              <a:spcBef>
                <a:spcPts val="800"/>
              </a:spcBef>
              <a:buFont typeface="Wingdings" panose="05000000000000000000" pitchFamily="2" charset="2"/>
              <a:buChar char="ü"/>
            </a:pPr>
            <a:r>
              <a:rPr lang="en-US" sz="1600" kern="0" dirty="0">
                <a:latin typeface="Titillium"/>
                <a:ea typeface="Jost" pitchFamily="2" charset="0"/>
                <a:cs typeface="Rounded Mplus 1c" panose="020B0502020203020207" pitchFamily="34" charset="-128"/>
              </a:rPr>
              <a:t>Make advanced panels for longitudinal analyses available</a:t>
            </a:r>
          </a:p>
          <a:p>
            <a:pPr marL="285750" indent="-285750">
              <a:spcBef>
                <a:spcPts val="800"/>
              </a:spcBef>
              <a:buFont typeface="Wingdings" panose="05000000000000000000" pitchFamily="2" charset="2"/>
              <a:buChar char="ü"/>
            </a:pPr>
            <a:r>
              <a:rPr lang="en-US" sz="1600" kern="0" dirty="0">
                <a:latin typeface="Titillium"/>
                <a:ea typeface="Jost" pitchFamily="2" charset="0"/>
                <a:cs typeface="Rounded Mplus 1c" panose="020B0502020203020207" pitchFamily="34" charset="-128"/>
              </a:rPr>
              <a:t>Offer scientific training programs based on FAIR empirical data</a:t>
            </a:r>
            <a:endParaRPr lang="it-IT" sz="1600" kern="0" dirty="0">
              <a:latin typeface="Titillium"/>
            </a:endParaRPr>
          </a:p>
        </p:txBody>
      </p:sp>
      <p:sp>
        <p:nvSpPr>
          <p:cNvPr id="20" name="Segnaposto testo 4">
            <a:extLst>
              <a:ext uri="{FF2B5EF4-FFF2-40B4-BE49-F238E27FC236}">
                <a16:creationId xmlns:a16="http://schemas.microsoft.com/office/drawing/2014/main" id="{8182ADBC-7385-4709-DF54-84B3E8479F97}"/>
              </a:ext>
            </a:extLst>
          </p:cNvPr>
          <p:cNvSpPr txBox="1">
            <a:spLocks/>
          </p:cNvSpPr>
          <p:nvPr/>
        </p:nvSpPr>
        <p:spPr>
          <a:xfrm>
            <a:off x="2311121" y="1895978"/>
            <a:ext cx="8993273" cy="750133"/>
          </a:xfrm>
          <a:prstGeom prst="rect">
            <a:avLst/>
          </a:prstGeom>
          <a:solidFill>
            <a:srgbClr val="FFFFFF"/>
          </a:solidFill>
          <a:ln w="28575">
            <a:solidFill>
              <a:srgbClr val="8AC4EF"/>
            </a:solidFill>
          </a:ln>
        </p:spPr>
        <p:txBody>
          <a:bodyPr vert="horz" lIns="91440" tIns="45720" rIns="91440" bIns="45720" rtlCol="0" anchor="ctr"/>
          <a:lstStyle>
            <a:defPPr>
              <a:defRPr lang="it-IT"/>
            </a:defPPr>
            <a:lvl1pPr marL="0" algn="ctr" defTabSz="914400" rtl="0" eaLnBrk="1" latinLnBrk="0" hangingPunct="1">
              <a:defRPr lang="it-IT" sz="1400" kern="1200" smtClean="0">
                <a:solidFill>
                  <a:schemeClr val="bg1">
                    <a:alpha val="50000"/>
                  </a:schemeClr>
                </a:solidFill>
                <a:latin typeface="Titill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1600" dirty="0">
                <a:solidFill>
                  <a:schemeClr val="tx1"/>
                </a:solidFill>
              </a:rPr>
              <a:t>Create an Italian Open Science Cloud, inspired by EOSC, to integrate innovative services for the collection, management, and analysis of economic and social data, promoting fairness (FAIRNESS).</a:t>
            </a:r>
          </a:p>
        </p:txBody>
      </p:sp>
    </p:spTree>
    <p:extLst>
      <p:ext uri="{BB962C8B-B14F-4D97-AF65-F5344CB8AC3E}">
        <p14:creationId xmlns:p14="http://schemas.microsoft.com/office/powerpoint/2010/main" val="1102379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2" name="Google Shape;184;p2">
            <a:extLst>
              <a:ext uri="{FF2B5EF4-FFF2-40B4-BE49-F238E27FC236}">
                <a16:creationId xmlns:a16="http://schemas.microsoft.com/office/drawing/2014/main" id="{6B43B4A3-6814-6448-651D-4C0C6ACB1FB3}"/>
              </a:ext>
            </a:extLst>
          </p:cNvPr>
          <p:cNvPicPr preferRelativeResize="0"/>
          <p:nvPr/>
        </p:nvPicPr>
        <p:blipFill rotWithShape="1">
          <a:blip r:embed="rId3">
            <a:alphaModFix/>
          </a:blip>
          <a:srcRect/>
          <a:stretch/>
        </p:blipFill>
        <p:spPr>
          <a:xfrm>
            <a:off x="4070838" y="2906333"/>
            <a:ext cx="3877963" cy="2225878"/>
          </a:xfrm>
          <a:prstGeom prst="round2DiagRect">
            <a:avLst>
              <a:gd name="adj1" fmla="val 16667"/>
              <a:gd name="adj2" fmla="val 0"/>
            </a:avLst>
          </a:prstGeom>
          <a:noFill/>
          <a:ln w="88900" cap="sq" cmpd="sng">
            <a:solidFill>
              <a:srgbClr val="FFFFFF"/>
            </a:solidFill>
            <a:prstDash val="solid"/>
            <a:miter lim="800000"/>
            <a:headEnd type="none" w="sm" len="sm"/>
            <a:tailEnd type="none" w="sm" len="sm"/>
          </a:ln>
          <a:effectLst>
            <a:outerShdw blurRad="254000" algn="tl" rotWithShape="0">
              <a:srgbClr val="000000">
                <a:alpha val="42745"/>
              </a:srgbClr>
            </a:outerShdw>
          </a:effectLst>
        </p:spPr>
      </p:pic>
      <p:sp>
        <p:nvSpPr>
          <p:cNvPr id="3" name="Google Shape;185;p2">
            <a:extLst>
              <a:ext uri="{FF2B5EF4-FFF2-40B4-BE49-F238E27FC236}">
                <a16:creationId xmlns:a16="http://schemas.microsoft.com/office/drawing/2014/main" id="{FBC591E6-B0F0-54DD-5FA8-36C234C960AA}"/>
              </a:ext>
            </a:extLst>
          </p:cNvPr>
          <p:cNvSpPr txBox="1">
            <a:spLocks/>
          </p:cNvSpPr>
          <p:nvPr/>
        </p:nvSpPr>
        <p:spPr>
          <a:xfrm>
            <a:off x="1258923" y="1074104"/>
            <a:ext cx="9104301" cy="711081"/>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dk1"/>
              </a:buClr>
              <a:buSzPts val="3200"/>
              <a:buFont typeface="Calibri"/>
              <a:buNone/>
            </a:pPr>
            <a:r>
              <a:rPr lang="en-US" sz="2800" b="1" dirty="0">
                <a:solidFill>
                  <a:srgbClr val="C48E48"/>
                </a:solidFill>
                <a:latin typeface="Titillium"/>
              </a:rPr>
              <a:t>AIM OF THE PROJECT</a:t>
            </a:r>
            <a:endParaRPr lang="en-US" sz="2800" dirty="0">
              <a:solidFill>
                <a:srgbClr val="C48E48"/>
              </a:solidFill>
              <a:latin typeface="Titillium"/>
            </a:endParaRPr>
          </a:p>
        </p:txBody>
      </p:sp>
      <p:sp>
        <p:nvSpPr>
          <p:cNvPr id="4" name="Google Shape;186;p2">
            <a:extLst>
              <a:ext uri="{FF2B5EF4-FFF2-40B4-BE49-F238E27FC236}">
                <a16:creationId xmlns:a16="http://schemas.microsoft.com/office/drawing/2014/main" id="{E27CAF71-93E6-84E1-4742-05A5DAEB469D}"/>
              </a:ext>
            </a:extLst>
          </p:cNvPr>
          <p:cNvSpPr txBox="1"/>
          <p:nvPr/>
        </p:nvSpPr>
        <p:spPr>
          <a:xfrm>
            <a:off x="2501851" y="2050430"/>
            <a:ext cx="7128943" cy="553957"/>
          </a:xfrm>
          <a:prstGeom prst="rect">
            <a:avLst/>
          </a:prstGeom>
          <a:noFill/>
          <a:ln>
            <a:noFill/>
          </a:ln>
        </p:spPr>
        <p:txBody>
          <a:bodyPr spcFirstLastPara="1" wrap="square" lIns="91425" tIns="45700" rIns="91425" bIns="45700" anchor="t" anchorCtr="0">
            <a:spAutoFit/>
          </a:bodyPr>
          <a:lstStyle/>
          <a:p>
            <a:pPr algn="ctr">
              <a:buClr>
                <a:schemeClr val="dk1"/>
              </a:buClr>
              <a:buSzPts val="1600"/>
            </a:pPr>
            <a:r>
              <a:rPr lang="en-US" sz="1500" dirty="0">
                <a:solidFill>
                  <a:schemeClr val="tx1"/>
                </a:solidFill>
                <a:latin typeface="Titillium"/>
              </a:rPr>
              <a:t>which shall provide </a:t>
            </a:r>
            <a:r>
              <a:rPr lang="en-US" sz="1500" b="1" dirty="0">
                <a:solidFill>
                  <a:schemeClr val="tx1"/>
                </a:solidFill>
                <a:latin typeface="Titillium"/>
              </a:rPr>
              <a:t>innovative tools and services </a:t>
            </a:r>
            <a:r>
              <a:rPr lang="en-US" sz="1500" dirty="0">
                <a:solidFill>
                  <a:schemeClr val="tx1"/>
                </a:solidFill>
                <a:latin typeface="Titillium"/>
              </a:rPr>
              <a:t>to investigate issues related to the </a:t>
            </a:r>
            <a:r>
              <a:rPr lang="en-US" sz="1500" b="1" dirty="0">
                <a:solidFill>
                  <a:schemeClr val="tx1"/>
                </a:solidFill>
                <a:latin typeface="Titillium"/>
              </a:rPr>
              <a:t>economic and societal change of contemporary societies</a:t>
            </a:r>
            <a:endParaRPr sz="1500" dirty="0">
              <a:solidFill>
                <a:schemeClr val="tx1"/>
              </a:solidFill>
              <a:latin typeface="Titillium"/>
            </a:endParaRPr>
          </a:p>
        </p:txBody>
      </p:sp>
      <p:sp>
        <p:nvSpPr>
          <p:cNvPr id="5" name="Google Shape;187;p2">
            <a:extLst>
              <a:ext uri="{FF2B5EF4-FFF2-40B4-BE49-F238E27FC236}">
                <a16:creationId xmlns:a16="http://schemas.microsoft.com/office/drawing/2014/main" id="{08BCB70D-2340-D4EE-2DFA-F91146C9EE4B}"/>
              </a:ext>
            </a:extLst>
          </p:cNvPr>
          <p:cNvSpPr txBox="1"/>
          <p:nvPr/>
        </p:nvSpPr>
        <p:spPr>
          <a:xfrm>
            <a:off x="1828776" y="1687451"/>
            <a:ext cx="8362085" cy="369291"/>
          </a:xfrm>
          <a:prstGeom prst="rect">
            <a:avLst/>
          </a:prstGeom>
          <a:noFill/>
          <a:ln>
            <a:noFill/>
          </a:ln>
        </p:spPr>
        <p:txBody>
          <a:bodyPr spcFirstLastPara="1" wrap="square" lIns="91425" tIns="45700" rIns="91425" bIns="45700" anchor="t" anchorCtr="0">
            <a:spAutoFit/>
          </a:bodyPr>
          <a:lstStyle/>
          <a:p>
            <a:pPr algn="ctr">
              <a:buClr>
                <a:srgbClr val="3F3F3F"/>
              </a:buClr>
              <a:buSzPts val="2000"/>
            </a:pPr>
            <a:r>
              <a:rPr lang="en-US" sz="1800" dirty="0">
                <a:solidFill>
                  <a:schemeClr val="tx1"/>
                </a:solidFill>
                <a:latin typeface="Titillium"/>
              </a:rPr>
              <a:t>Creation of an </a:t>
            </a:r>
            <a:r>
              <a:rPr lang="en-US" sz="1800" b="1" i="1" dirty="0">
                <a:solidFill>
                  <a:schemeClr val="tx1"/>
                </a:solidFill>
                <a:latin typeface="Titillium"/>
              </a:rPr>
              <a:t>Italian Open Science Cloud for the Social Sciences</a:t>
            </a:r>
            <a:endParaRPr sz="1800" dirty="0">
              <a:solidFill>
                <a:schemeClr val="tx1"/>
              </a:solidFill>
              <a:latin typeface="Titillium"/>
            </a:endParaRPr>
          </a:p>
        </p:txBody>
      </p:sp>
      <p:sp>
        <p:nvSpPr>
          <p:cNvPr id="6" name="Google Shape;188;p2">
            <a:extLst>
              <a:ext uri="{FF2B5EF4-FFF2-40B4-BE49-F238E27FC236}">
                <a16:creationId xmlns:a16="http://schemas.microsoft.com/office/drawing/2014/main" id="{D444C66C-E45D-913B-6537-3944933DC9BF}"/>
              </a:ext>
            </a:extLst>
          </p:cNvPr>
          <p:cNvSpPr txBox="1"/>
          <p:nvPr/>
        </p:nvSpPr>
        <p:spPr>
          <a:xfrm>
            <a:off x="8084029" y="4346701"/>
            <a:ext cx="3009351" cy="738623"/>
          </a:xfrm>
          <a:prstGeom prst="rect">
            <a:avLst/>
          </a:prstGeom>
          <a:noFill/>
          <a:ln>
            <a:noFill/>
          </a:ln>
        </p:spPr>
        <p:txBody>
          <a:bodyPr spcFirstLastPara="1" wrap="square" lIns="91425" tIns="45700" rIns="91425" bIns="45700" anchor="t" anchorCtr="0">
            <a:spAutoFit/>
          </a:bodyPr>
          <a:lstStyle/>
          <a:p>
            <a:pPr algn="ctr"/>
            <a:r>
              <a:rPr lang="en-US" sz="1400" dirty="0">
                <a:solidFill>
                  <a:schemeClr val="tx1"/>
                </a:solidFill>
                <a:latin typeface="Titillium"/>
              </a:rPr>
              <a:t>Design, implementation and assessment of e.g., R&amp;I policies, health policies, human resources policies</a:t>
            </a:r>
            <a:endParaRPr sz="1400" dirty="0">
              <a:solidFill>
                <a:schemeClr val="tx1"/>
              </a:solidFill>
              <a:latin typeface="Titillium"/>
            </a:endParaRPr>
          </a:p>
        </p:txBody>
      </p:sp>
      <p:sp>
        <p:nvSpPr>
          <p:cNvPr id="7" name="Google Shape;189;p2">
            <a:extLst>
              <a:ext uri="{FF2B5EF4-FFF2-40B4-BE49-F238E27FC236}">
                <a16:creationId xmlns:a16="http://schemas.microsoft.com/office/drawing/2014/main" id="{D18865E8-6698-91D1-015D-C5183963F95E}"/>
              </a:ext>
            </a:extLst>
          </p:cNvPr>
          <p:cNvSpPr txBox="1"/>
          <p:nvPr/>
        </p:nvSpPr>
        <p:spPr>
          <a:xfrm>
            <a:off x="8550103" y="4079131"/>
            <a:ext cx="2148492" cy="338514"/>
          </a:xfrm>
          <a:prstGeom prst="rect">
            <a:avLst/>
          </a:prstGeom>
          <a:noFill/>
          <a:ln>
            <a:noFill/>
          </a:ln>
        </p:spPr>
        <p:txBody>
          <a:bodyPr spcFirstLastPara="1" wrap="square" lIns="91425" tIns="45700" rIns="91425" bIns="45700" anchor="t" anchorCtr="0">
            <a:spAutoFit/>
          </a:bodyPr>
          <a:lstStyle/>
          <a:p>
            <a:pPr>
              <a:buClr>
                <a:srgbClr val="3F3F3F"/>
              </a:buClr>
              <a:buSzPts val="2000"/>
            </a:pPr>
            <a:r>
              <a:rPr lang="en-US" sz="1600" b="1" dirty="0">
                <a:solidFill>
                  <a:schemeClr val="tx1"/>
                </a:solidFill>
                <a:latin typeface="Titillium"/>
              </a:rPr>
              <a:t>Public policies </a:t>
            </a:r>
            <a:endParaRPr sz="1600" b="1" dirty="0">
              <a:solidFill>
                <a:schemeClr val="tx1"/>
              </a:solidFill>
              <a:latin typeface="Titillium"/>
            </a:endParaRPr>
          </a:p>
        </p:txBody>
      </p:sp>
      <p:sp>
        <p:nvSpPr>
          <p:cNvPr id="8" name="Google Shape;190;p2">
            <a:extLst>
              <a:ext uri="{FF2B5EF4-FFF2-40B4-BE49-F238E27FC236}">
                <a16:creationId xmlns:a16="http://schemas.microsoft.com/office/drawing/2014/main" id="{5AE1474E-2E6B-F5BE-52DA-EC84EA37F40A}"/>
              </a:ext>
            </a:extLst>
          </p:cNvPr>
          <p:cNvSpPr txBox="1"/>
          <p:nvPr/>
        </p:nvSpPr>
        <p:spPr>
          <a:xfrm>
            <a:off x="1207427" y="4712193"/>
            <a:ext cx="3130601" cy="307736"/>
          </a:xfrm>
          <a:prstGeom prst="rect">
            <a:avLst/>
          </a:prstGeom>
          <a:noFill/>
          <a:ln>
            <a:noFill/>
          </a:ln>
        </p:spPr>
        <p:txBody>
          <a:bodyPr spcFirstLastPara="1" wrap="square" lIns="91425" tIns="45700" rIns="91425" bIns="45700" anchor="t" anchorCtr="0">
            <a:spAutoFit/>
          </a:bodyPr>
          <a:lstStyle/>
          <a:p>
            <a:pPr algn="ctr"/>
            <a:r>
              <a:rPr lang="en-US" sz="1400" dirty="0">
                <a:solidFill>
                  <a:schemeClr val="tx1"/>
                </a:solidFill>
                <a:latin typeface="Titillium"/>
              </a:rPr>
              <a:t>Models for social simulation</a:t>
            </a:r>
            <a:endParaRPr sz="1400" dirty="0">
              <a:solidFill>
                <a:schemeClr val="tx1"/>
              </a:solidFill>
              <a:latin typeface="Titillium"/>
            </a:endParaRPr>
          </a:p>
        </p:txBody>
      </p:sp>
      <p:sp>
        <p:nvSpPr>
          <p:cNvPr id="9" name="Google Shape;191;p2">
            <a:extLst>
              <a:ext uri="{FF2B5EF4-FFF2-40B4-BE49-F238E27FC236}">
                <a16:creationId xmlns:a16="http://schemas.microsoft.com/office/drawing/2014/main" id="{FC6E645A-EFD3-8BB6-FE37-082EECD5C18A}"/>
              </a:ext>
            </a:extLst>
          </p:cNvPr>
          <p:cNvSpPr txBox="1"/>
          <p:nvPr/>
        </p:nvSpPr>
        <p:spPr>
          <a:xfrm>
            <a:off x="1612767" y="4400781"/>
            <a:ext cx="1994087" cy="338514"/>
          </a:xfrm>
          <a:prstGeom prst="rect">
            <a:avLst/>
          </a:prstGeom>
          <a:noFill/>
          <a:ln>
            <a:noFill/>
          </a:ln>
        </p:spPr>
        <p:txBody>
          <a:bodyPr spcFirstLastPara="1" wrap="square" lIns="91425" tIns="45700" rIns="91425" bIns="45700" anchor="t" anchorCtr="0">
            <a:spAutoFit/>
          </a:bodyPr>
          <a:lstStyle/>
          <a:p>
            <a:pPr algn="r">
              <a:buClr>
                <a:srgbClr val="3F3F3F"/>
              </a:buClr>
              <a:buSzPts val="2000"/>
            </a:pPr>
            <a:r>
              <a:rPr lang="en-US" sz="1600" b="1" dirty="0">
                <a:solidFill>
                  <a:schemeClr val="tx1"/>
                </a:solidFill>
                <a:latin typeface="Titillium"/>
              </a:rPr>
              <a:t>Social behaviors </a:t>
            </a:r>
            <a:endParaRPr sz="1600" b="1" dirty="0">
              <a:solidFill>
                <a:schemeClr val="tx1"/>
              </a:solidFill>
              <a:latin typeface="Titillium"/>
            </a:endParaRPr>
          </a:p>
        </p:txBody>
      </p:sp>
      <p:sp>
        <p:nvSpPr>
          <p:cNvPr id="10" name="Google Shape;192;p2">
            <a:extLst>
              <a:ext uri="{FF2B5EF4-FFF2-40B4-BE49-F238E27FC236}">
                <a16:creationId xmlns:a16="http://schemas.microsoft.com/office/drawing/2014/main" id="{5FCA67F9-D89E-3F6C-74CA-96283E92C8AE}"/>
              </a:ext>
            </a:extLst>
          </p:cNvPr>
          <p:cNvSpPr txBox="1"/>
          <p:nvPr/>
        </p:nvSpPr>
        <p:spPr>
          <a:xfrm>
            <a:off x="1605790" y="3555931"/>
            <a:ext cx="2412517" cy="738623"/>
          </a:xfrm>
          <a:prstGeom prst="rect">
            <a:avLst/>
          </a:prstGeom>
          <a:noFill/>
          <a:ln>
            <a:noFill/>
          </a:ln>
        </p:spPr>
        <p:txBody>
          <a:bodyPr spcFirstLastPara="1" wrap="square" lIns="91425" tIns="45700" rIns="91425" bIns="45700" anchor="t" anchorCtr="0">
            <a:spAutoFit/>
          </a:bodyPr>
          <a:lstStyle/>
          <a:p>
            <a:pPr algn="ctr">
              <a:buClr>
                <a:srgbClr val="5A5A5A"/>
              </a:buClr>
              <a:buSzPts val="1400"/>
            </a:pPr>
            <a:r>
              <a:rPr lang="en-US" sz="1400" dirty="0">
                <a:solidFill>
                  <a:schemeClr val="tx1"/>
                </a:solidFill>
                <a:latin typeface="Titillium"/>
              </a:rPr>
              <a:t>ageing, wealth distribution, </a:t>
            </a:r>
            <a:endParaRPr sz="1400" dirty="0">
              <a:solidFill>
                <a:schemeClr val="tx1"/>
              </a:solidFill>
              <a:latin typeface="Titillium"/>
            </a:endParaRPr>
          </a:p>
          <a:p>
            <a:pPr algn="ctr">
              <a:buClr>
                <a:srgbClr val="5A5A5A"/>
              </a:buClr>
              <a:buSzPts val="1400"/>
            </a:pPr>
            <a:r>
              <a:rPr lang="en-US" sz="1400" dirty="0">
                <a:solidFill>
                  <a:schemeClr val="tx1"/>
                </a:solidFill>
                <a:latin typeface="Titillium"/>
              </a:rPr>
              <a:t>inequalities, education, </a:t>
            </a:r>
            <a:endParaRPr sz="1400" dirty="0">
              <a:solidFill>
                <a:schemeClr val="tx1"/>
              </a:solidFill>
              <a:latin typeface="Titillium"/>
            </a:endParaRPr>
          </a:p>
          <a:p>
            <a:pPr algn="ctr">
              <a:buClr>
                <a:srgbClr val="5A5A5A"/>
              </a:buClr>
              <a:buSzPts val="1400"/>
            </a:pPr>
            <a:r>
              <a:rPr lang="en-US" sz="1400" dirty="0">
                <a:solidFill>
                  <a:schemeClr val="tx1"/>
                </a:solidFill>
                <a:latin typeface="Titillium"/>
              </a:rPr>
              <a:t>migration, etc.</a:t>
            </a:r>
            <a:endParaRPr sz="1400" dirty="0">
              <a:solidFill>
                <a:schemeClr val="tx1"/>
              </a:solidFill>
              <a:latin typeface="Titillium"/>
            </a:endParaRPr>
          </a:p>
        </p:txBody>
      </p:sp>
      <p:sp>
        <p:nvSpPr>
          <p:cNvPr id="11" name="Google Shape;193;p2">
            <a:extLst>
              <a:ext uri="{FF2B5EF4-FFF2-40B4-BE49-F238E27FC236}">
                <a16:creationId xmlns:a16="http://schemas.microsoft.com/office/drawing/2014/main" id="{8D3F964E-683E-967B-EEA6-A9710646D6FF}"/>
              </a:ext>
            </a:extLst>
          </p:cNvPr>
          <p:cNvSpPr txBox="1"/>
          <p:nvPr/>
        </p:nvSpPr>
        <p:spPr>
          <a:xfrm>
            <a:off x="7764582" y="2638032"/>
            <a:ext cx="3123847" cy="338514"/>
          </a:xfrm>
          <a:prstGeom prst="rect">
            <a:avLst/>
          </a:prstGeom>
          <a:noFill/>
          <a:ln>
            <a:noFill/>
          </a:ln>
        </p:spPr>
        <p:txBody>
          <a:bodyPr spcFirstLastPara="1" wrap="square" lIns="91425" tIns="45700" rIns="91425" bIns="45700" anchor="t" anchorCtr="0">
            <a:spAutoFit/>
          </a:bodyPr>
          <a:lstStyle/>
          <a:p>
            <a:pPr algn="ctr">
              <a:buClr>
                <a:srgbClr val="3F3F3F"/>
              </a:buClr>
              <a:buSzPts val="2000"/>
            </a:pPr>
            <a:r>
              <a:rPr lang="en-US" sz="1600" b="1" dirty="0">
                <a:solidFill>
                  <a:schemeClr val="tx1"/>
                </a:solidFill>
                <a:latin typeface="Titillium"/>
              </a:rPr>
              <a:t>Structure of economy </a:t>
            </a:r>
            <a:endParaRPr sz="1600" b="1" dirty="0">
              <a:solidFill>
                <a:schemeClr val="tx1"/>
              </a:solidFill>
              <a:latin typeface="Titillium"/>
            </a:endParaRPr>
          </a:p>
        </p:txBody>
      </p:sp>
      <p:sp>
        <p:nvSpPr>
          <p:cNvPr id="12" name="Google Shape;194;p2">
            <a:extLst>
              <a:ext uri="{FF2B5EF4-FFF2-40B4-BE49-F238E27FC236}">
                <a16:creationId xmlns:a16="http://schemas.microsoft.com/office/drawing/2014/main" id="{396F8693-BF31-77D0-B491-CF153AC186C1}"/>
              </a:ext>
            </a:extLst>
          </p:cNvPr>
          <p:cNvSpPr txBox="1"/>
          <p:nvPr/>
        </p:nvSpPr>
        <p:spPr>
          <a:xfrm>
            <a:off x="8148258" y="2888978"/>
            <a:ext cx="2577620" cy="954067"/>
          </a:xfrm>
          <a:prstGeom prst="rect">
            <a:avLst/>
          </a:prstGeom>
          <a:noFill/>
          <a:ln>
            <a:noFill/>
          </a:ln>
        </p:spPr>
        <p:txBody>
          <a:bodyPr spcFirstLastPara="1" wrap="square" lIns="91425" tIns="45700" rIns="91425" bIns="45700" anchor="t" anchorCtr="0">
            <a:spAutoFit/>
          </a:bodyPr>
          <a:lstStyle/>
          <a:p>
            <a:pPr algn="ctr">
              <a:buClr>
                <a:srgbClr val="5A5A5A"/>
              </a:buClr>
              <a:buSzPts val="1400"/>
            </a:pPr>
            <a:r>
              <a:rPr lang="en-US" sz="1400" dirty="0">
                <a:solidFill>
                  <a:schemeClr val="tx1"/>
                </a:solidFill>
                <a:latin typeface="Titillium"/>
              </a:rPr>
              <a:t>innovative firms and fast-growing firms, innovation processes and outcome, new modes of knowledge production</a:t>
            </a:r>
            <a:endParaRPr sz="1400" dirty="0">
              <a:solidFill>
                <a:schemeClr val="tx1"/>
              </a:solidFill>
              <a:latin typeface="Titillium"/>
            </a:endParaRPr>
          </a:p>
        </p:txBody>
      </p:sp>
      <p:sp>
        <p:nvSpPr>
          <p:cNvPr id="13" name="Google Shape;195;p2">
            <a:extLst>
              <a:ext uri="{FF2B5EF4-FFF2-40B4-BE49-F238E27FC236}">
                <a16:creationId xmlns:a16="http://schemas.microsoft.com/office/drawing/2014/main" id="{0678BA39-6235-C2FE-FD24-E54948BE93DE}"/>
              </a:ext>
            </a:extLst>
          </p:cNvPr>
          <p:cNvSpPr txBox="1"/>
          <p:nvPr/>
        </p:nvSpPr>
        <p:spPr>
          <a:xfrm>
            <a:off x="1411945" y="2939603"/>
            <a:ext cx="2718198" cy="584735"/>
          </a:xfrm>
          <a:prstGeom prst="rect">
            <a:avLst/>
          </a:prstGeom>
          <a:noFill/>
          <a:ln>
            <a:noFill/>
          </a:ln>
        </p:spPr>
        <p:txBody>
          <a:bodyPr spcFirstLastPara="1" wrap="square" lIns="91425" tIns="45700" rIns="91425" bIns="45700" anchor="t" anchorCtr="0">
            <a:spAutoFit/>
          </a:bodyPr>
          <a:lstStyle/>
          <a:p>
            <a:pPr algn="ctr">
              <a:buClr>
                <a:srgbClr val="3F3F3F"/>
              </a:buClr>
              <a:buSzPts val="2000"/>
            </a:pPr>
            <a:r>
              <a:rPr lang="en-US" sz="1600" b="1" dirty="0">
                <a:solidFill>
                  <a:schemeClr val="tx1"/>
                </a:solidFill>
                <a:latin typeface="Titillium"/>
              </a:rPr>
              <a:t>Demography</a:t>
            </a:r>
            <a:endParaRPr sz="1600" b="1" dirty="0">
              <a:solidFill>
                <a:schemeClr val="tx1"/>
              </a:solidFill>
              <a:latin typeface="Titillium"/>
            </a:endParaRPr>
          </a:p>
          <a:p>
            <a:pPr algn="ctr">
              <a:buClr>
                <a:srgbClr val="3F3F3F"/>
              </a:buClr>
              <a:buSzPts val="2000"/>
            </a:pPr>
            <a:r>
              <a:rPr lang="en-US" sz="1600" b="1" dirty="0">
                <a:solidFill>
                  <a:schemeClr val="tx1"/>
                </a:solidFill>
                <a:latin typeface="Titillium"/>
              </a:rPr>
              <a:t>and society</a:t>
            </a:r>
            <a:endParaRPr sz="1600" b="1" dirty="0">
              <a:solidFill>
                <a:schemeClr val="tx1"/>
              </a:solidFill>
              <a:latin typeface="Titillium"/>
            </a:endParaRPr>
          </a:p>
        </p:txBody>
      </p:sp>
      <p:sp>
        <p:nvSpPr>
          <p:cNvPr id="14" name="Google Shape;196;p2">
            <a:extLst>
              <a:ext uri="{FF2B5EF4-FFF2-40B4-BE49-F238E27FC236}">
                <a16:creationId xmlns:a16="http://schemas.microsoft.com/office/drawing/2014/main" id="{B6C6A9A1-68E9-C8A1-4BAF-A321169E6ADB}"/>
              </a:ext>
            </a:extLst>
          </p:cNvPr>
          <p:cNvSpPr txBox="1"/>
          <p:nvPr/>
        </p:nvSpPr>
        <p:spPr>
          <a:xfrm>
            <a:off x="975360" y="5418711"/>
            <a:ext cx="10354491" cy="877123"/>
          </a:xfrm>
          <a:prstGeom prst="rect">
            <a:avLst/>
          </a:prstGeom>
          <a:noFill/>
          <a:ln>
            <a:noFill/>
          </a:ln>
        </p:spPr>
        <p:txBody>
          <a:bodyPr spcFirstLastPara="1" wrap="square" lIns="91425" tIns="45700" rIns="91425" bIns="45700" anchor="t" anchorCtr="0">
            <a:spAutoFit/>
          </a:bodyPr>
          <a:lstStyle/>
          <a:p>
            <a:pPr algn="ctr"/>
            <a:r>
              <a:rPr lang="en-US" sz="1400" dirty="0">
                <a:solidFill>
                  <a:schemeClr val="tx1"/>
                </a:solidFill>
                <a:latin typeface="Titillium"/>
              </a:rPr>
              <a:t>These are </a:t>
            </a:r>
            <a:r>
              <a:rPr lang="en-US" sz="1400" b="1" dirty="0">
                <a:solidFill>
                  <a:schemeClr val="tx1"/>
                </a:solidFill>
                <a:latin typeface="Titillium"/>
              </a:rPr>
              <a:t>key topics </a:t>
            </a:r>
            <a:r>
              <a:rPr lang="en-US" sz="1400" dirty="0">
                <a:solidFill>
                  <a:schemeClr val="tx1"/>
                </a:solidFill>
                <a:latin typeface="Titillium"/>
              </a:rPr>
              <a:t>addressed by the National Recovery and Resilience Plan (PNRR).</a:t>
            </a:r>
            <a:endParaRPr sz="1400" dirty="0">
              <a:solidFill>
                <a:schemeClr val="tx1"/>
              </a:solidFill>
              <a:latin typeface="Titillium"/>
            </a:endParaRPr>
          </a:p>
          <a:p>
            <a:pPr algn="ctr"/>
            <a:endParaRPr sz="900" dirty="0">
              <a:solidFill>
                <a:schemeClr val="tx1"/>
              </a:solidFill>
              <a:latin typeface="Titillium"/>
            </a:endParaRPr>
          </a:p>
          <a:p>
            <a:pPr algn="ctr"/>
            <a:r>
              <a:rPr lang="en-US" sz="1400" dirty="0">
                <a:solidFill>
                  <a:schemeClr val="tx1"/>
                </a:solidFill>
                <a:latin typeface="Titillium"/>
              </a:rPr>
              <a:t>Network of Research Infrastructures (RIs) with open resources of high-quality FAIR data (</a:t>
            </a:r>
            <a:r>
              <a:rPr lang="it-IT" sz="1400" b="0" i="0" u="none" strike="noStrike" dirty="0" err="1">
                <a:solidFill>
                  <a:srgbClr val="151518"/>
                </a:solidFill>
                <a:effectLst/>
                <a:latin typeface="aktiv-grotesk"/>
              </a:rPr>
              <a:t>Findable</a:t>
            </a:r>
            <a:r>
              <a:rPr lang="it-IT" sz="1400" b="0" i="0" u="none" strike="noStrike" dirty="0">
                <a:solidFill>
                  <a:srgbClr val="151518"/>
                </a:solidFill>
                <a:effectLst/>
                <a:latin typeface="aktiv-grotesk"/>
              </a:rPr>
              <a:t>, </a:t>
            </a:r>
            <a:r>
              <a:rPr lang="it-IT" sz="1400" b="0" i="0" u="none" strike="noStrike" dirty="0" err="1">
                <a:solidFill>
                  <a:srgbClr val="151518"/>
                </a:solidFill>
                <a:effectLst/>
                <a:latin typeface="aktiv-grotesk"/>
              </a:rPr>
              <a:t>Accessible</a:t>
            </a:r>
            <a:r>
              <a:rPr lang="it-IT" sz="1400" b="0" i="0" u="none" strike="noStrike" dirty="0">
                <a:solidFill>
                  <a:srgbClr val="151518"/>
                </a:solidFill>
                <a:effectLst/>
                <a:latin typeface="aktiv-grotesk"/>
              </a:rPr>
              <a:t>, </a:t>
            </a:r>
            <a:r>
              <a:rPr lang="it-IT" sz="1400" b="0" i="0" u="none" strike="noStrike" dirty="0" err="1">
                <a:solidFill>
                  <a:srgbClr val="151518"/>
                </a:solidFill>
                <a:effectLst/>
                <a:latin typeface="aktiv-grotesk"/>
              </a:rPr>
              <a:t>Interoperable</a:t>
            </a:r>
            <a:r>
              <a:rPr lang="it-IT" sz="1400" b="0" i="0" u="none" strike="noStrike" dirty="0">
                <a:solidFill>
                  <a:srgbClr val="151518"/>
                </a:solidFill>
                <a:effectLst/>
                <a:latin typeface="aktiv-grotesk"/>
              </a:rPr>
              <a:t>, and </a:t>
            </a:r>
            <a:r>
              <a:rPr lang="it-IT" sz="1400" b="0" i="0" u="none" strike="noStrike" dirty="0" err="1">
                <a:solidFill>
                  <a:srgbClr val="151518"/>
                </a:solidFill>
                <a:effectLst/>
                <a:latin typeface="aktiv-grotesk"/>
              </a:rPr>
              <a:t>Reusable</a:t>
            </a:r>
            <a:r>
              <a:rPr lang="it-IT" sz="1400" dirty="0">
                <a:solidFill>
                  <a:srgbClr val="151518"/>
                </a:solidFill>
                <a:latin typeface="aktiv-grotesk"/>
              </a:rPr>
              <a:t>)</a:t>
            </a:r>
            <a:r>
              <a:rPr lang="en-US" sz="1400" dirty="0">
                <a:solidFill>
                  <a:schemeClr val="tx1"/>
                </a:solidFill>
                <a:latin typeface="Titillium"/>
              </a:rPr>
              <a:t>, information, services, indicators, </a:t>
            </a:r>
            <a:r>
              <a:rPr lang="en-US" sz="1400" dirty="0">
                <a:latin typeface="Titillium"/>
              </a:rPr>
              <a:t> </a:t>
            </a:r>
            <a:r>
              <a:rPr lang="en-US" sz="1400" dirty="0">
                <a:solidFill>
                  <a:schemeClr val="tx1"/>
                </a:solidFill>
                <a:latin typeface="Titillium"/>
              </a:rPr>
              <a:t>are key resources to improve the evidence-based decision-making capabilities in different policy domains.</a:t>
            </a:r>
            <a:endParaRPr sz="1300" dirty="0">
              <a:solidFill>
                <a:schemeClr val="tx1"/>
              </a:solidFill>
              <a:latin typeface="Titillium"/>
            </a:endParaRPr>
          </a:p>
        </p:txBody>
      </p:sp>
      <p:sp>
        <p:nvSpPr>
          <p:cNvPr id="15" name="CasellaDiTesto 14">
            <a:extLst>
              <a:ext uri="{FF2B5EF4-FFF2-40B4-BE49-F238E27FC236}">
                <a16:creationId xmlns:a16="http://schemas.microsoft.com/office/drawing/2014/main" id="{2E6B7311-068F-35B7-04E6-366A8A05B63A}"/>
              </a:ext>
            </a:extLst>
          </p:cNvPr>
          <p:cNvSpPr txBox="1"/>
          <p:nvPr/>
        </p:nvSpPr>
        <p:spPr>
          <a:xfrm>
            <a:off x="5911273" y="6440228"/>
            <a:ext cx="6096000" cy="369332"/>
          </a:xfrm>
          <a:prstGeom prst="rect">
            <a:avLst/>
          </a:prstGeom>
          <a:noFill/>
        </p:spPr>
        <p:txBody>
          <a:bodyPr wrap="square">
            <a:spAutoFit/>
          </a:bodyPr>
          <a:lstStyle/>
          <a:p>
            <a:pPr algn="r"/>
            <a:r>
              <a:rPr lang="it-IT" sz="1800" dirty="0">
                <a:solidFill>
                  <a:schemeClr val="bg1">
                    <a:alpha val="50000"/>
                  </a:schemeClr>
                </a:solidFill>
                <a:latin typeface="Titillium" pitchFamily="2" charset="77"/>
              </a:rPr>
              <a:t>Missione 4 </a:t>
            </a:r>
            <a:r>
              <a:rPr lang="it-IT" sz="1800" b="1" dirty="0">
                <a:solidFill>
                  <a:schemeClr val="bg1">
                    <a:alpha val="50000"/>
                  </a:schemeClr>
                </a:solidFill>
                <a:latin typeface="Titillium" pitchFamily="2" charset="77"/>
              </a:rPr>
              <a:t>• Istruzione e Ricerca </a:t>
            </a:r>
            <a:endParaRPr lang="it-IT" sz="1800" dirty="0">
              <a:solidFill>
                <a:schemeClr val="bg1">
                  <a:alpha val="50000"/>
                </a:schemeClr>
              </a:solidFill>
              <a:latin typeface="Titillium" pitchFamily="2" charset="77"/>
            </a:endParaRPr>
          </a:p>
        </p:txBody>
      </p:sp>
      <p:sp>
        <p:nvSpPr>
          <p:cNvPr id="17" name="Segnaposto numero diapositiva 2">
            <a:extLst>
              <a:ext uri="{FF2B5EF4-FFF2-40B4-BE49-F238E27FC236}">
                <a16:creationId xmlns:a16="http://schemas.microsoft.com/office/drawing/2014/main" id="{3BCF48A6-4360-A503-C789-CE8546C14174}"/>
              </a:ext>
            </a:extLst>
          </p:cNvPr>
          <p:cNvSpPr>
            <a:spLocks noGrp="1"/>
          </p:cNvSpPr>
          <p:nvPr>
            <p:ph type="sldNum" idx="12"/>
          </p:nvPr>
        </p:nvSpPr>
        <p:spPr>
          <a:xfrm>
            <a:off x="4724400" y="6430138"/>
            <a:ext cx="2743200" cy="365125"/>
          </a:xfrm>
        </p:spPr>
        <p:txBody>
          <a:bodyPr/>
          <a:lstStyle/>
          <a:p>
            <a:pPr marL="0" lvl="0" indent="0" rtl="0">
              <a:spcBef>
                <a:spcPts val="0"/>
              </a:spcBef>
              <a:spcAft>
                <a:spcPts val="0"/>
              </a:spcAft>
              <a:buNone/>
            </a:pPr>
            <a:fld id="{00000000-1234-1234-1234-123412341234}" type="slidenum">
              <a:rPr lang="en-US" smtClean="0"/>
              <a:pPr marL="0" lvl="0" indent="0" rtl="0">
                <a:spcBef>
                  <a:spcPts val="0"/>
                </a:spcBef>
                <a:spcAft>
                  <a:spcPts val="0"/>
                </a:spcAft>
                <a:buNone/>
              </a:pPr>
              <a:t>4</a:t>
            </a:fld>
            <a:endParaRPr lang="en-US" dirty="0"/>
          </a:p>
        </p:txBody>
      </p:sp>
      <p:sp>
        <p:nvSpPr>
          <p:cNvPr id="16" name="Ovale 15">
            <a:extLst>
              <a:ext uri="{FF2B5EF4-FFF2-40B4-BE49-F238E27FC236}">
                <a16:creationId xmlns:a16="http://schemas.microsoft.com/office/drawing/2014/main" id="{66CFC065-B3FE-C77F-8618-E4E04E34A2B1}"/>
              </a:ext>
            </a:extLst>
          </p:cNvPr>
          <p:cNvSpPr/>
          <p:nvPr/>
        </p:nvSpPr>
        <p:spPr>
          <a:xfrm>
            <a:off x="1467378" y="2710614"/>
            <a:ext cx="2607332" cy="1664350"/>
          </a:xfrm>
          <a:prstGeom prst="ellipse">
            <a:avLst/>
          </a:prstGeom>
          <a:no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Ovale 17">
            <a:extLst>
              <a:ext uri="{FF2B5EF4-FFF2-40B4-BE49-F238E27FC236}">
                <a16:creationId xmlns:a16="http://schemas.microsoft.com/office/drawing/2014/main" id="{C23280D4-5AA2-52DC-F158-55E753D9E31B}"/>
              </a:ext>
            </a:extLst>
          </p:cNvPr>
          <p:cNvSpPr/>
          <p:nvPr/>
        </p:nvSpPr>
        <p:spPr>
          <a:xfrm>
            <a:off x="1467378" y="4019272"/>
            <a:ext cx="2607332" cy="1664350"/>
          </a:xfrm>
          <a:prstGeom prst="ellipse">
            <a:avLst/>
          </a:prstGeom>
          <a:no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Ovale 18">
            <a:extLst>
              <a:ext uri="{FF2B5EF4-FFF2-40B4-BE49-F238E27FC236}">
                <a16:creationId xmlns:a16="http://schemas.microsoft.com/office/drawing/2014/main" id="{258ACA40-F553-8A90-FD13-D391E25AEAD5}"/>
              </a:ext>
            </a:extLst>
          </p:cNvPr>
          <p:cNvSpPr/>
          <p:nvPr/>
        </p:nvSpPr>
        <p:spPr>
          <a:xfrm>
            <a:off x="8133402" y="2398532"/>
            <a:ext cx="2607332" cy="1664350"/>
          </a:xfrm>
          <a:prstGeom prst="ellipse">
            <a:avLst/>
          </a:prstGeom>
          <a:no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Ovale 19">
            <a:extLst>
              <a:ext uri="{FF2B5EF4-FFF2-40B4-BE49-F238E27FC236}">
                <a16:creationId xmlns:a16="http://schemas.microsoft.com/office/drawing/2014/main" id="{F4EC27D8-8A74-40D0-FD4F-4BA666987513}"/>
              </a:ext>
            </a:extLst>
          </p:cNvPr>
          <p:cNvSpPr/>
          <p:nvPr/>
        </p:nvSpPr>
        <p:spPr>
          <a:xfrm>
            <a:off x="8280668" y="3813689"/>
            <a:ext cx="2607332" cy="1664350"/>
          </a:xfrm>
          <a:prstGeom prst="ellipse">
            <a:avLst/>
          </a:prstGeom>
          <a:no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180286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19"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1" name="Google Shape;435;p14"/>
          <p:cNvSpPr txBox="1">
            <a:spLocks/>
          </p:cNvSpPr>
          <p:nvPr/>
        </p:nvSpPr>
        <p:spPr>
          <a:xfrm>
            <a:off x="1846344" y="1216257"/>
            <a:ext cx="7904322" cy="711081"/>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SzPts val="3200"/>
            </a:pPr>
            <a:r>
              <a:rPr lang="en-US" sz="3200" b="1" dirty="0"/>
              <a:t>Cloud Infrastructure Architecture</a:t>
            </a:r>
            <a:endParaRPr lang="en-US" dirty="0"/>
          </a:p>
        </p:txBody>
      </p:sp>
      <p:grpSp>
        <p:nvGrpSpPr>
          <p:cNvPr id="19" name="Gruppo 18"/>
          <p:cNvGrpSpPr/>
          <p:nvPr/>
        </p:nvGrpSpPr>
        <p:grpSpPr>
          <a:xfrm>
            <a:off x="5466521" y="1952138"/>
            <a:ext cx="5834269" cy="3832436"/>
            <a:chOff x="3667312" y="1242794"/>
            <a:chExt cx="7626539" cy="4503697"/>
          </a:xfrm>
        </p:grpSpPr>
        <p:grpSp>
          <p:nvGrpSpPr>
            <p:cNvPr id="29" name="Gruppo 28"/>
            <p:cNvGrpSpPr/>
            <p:nvPr/>
          </p:nvGrpSpPr>
          <p:grpSpPr>
            <a:xfrm>
              <a:off x="3667312" y="1242794"/>
              <a:ext cx="7626539" cy="4503697"/>
              <a:chOff x="3564950" y="2147093"/>
              <a:chExt cx="7626539" cy="4503697"/>
            </a:xfrm>
          </p:grpSpPr>
          <p:pic>
            <p:nvPicPr>
              <p:cNvPr id="31" name="Picture 2" descr="Consortium of European Social Science Data Archives (CESSDA) | R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5183" y="5724591"/>
                <a:ext cx="1515482" cy="85226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descr="CNR – Consiglio Nazionale delle Ricerche – Indir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56318" y="4434896"/>
                <a:ext cx="935171" cy="935171"/>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RISIS 2 | Research Infrastructure for Science and Innovation StudiesAbout -  RISIS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08982" y="5982467"/>
                <a:ext cx="1620762" cy="607786"/>
              </a:xfrm>
              <a:prstGeom prst="rect">
                <a:avLst/>
              </a:prstGeom>
              <a:noFill/>
              <a:extLst>
                <a:ext uri="{909E8E84-426E-40DD-AFC4-6F175D3DCCD1}">
                  <a14:hiddenFill xmlns:a14="http://schemas.microsoft.com/office/drawing/2010/main">
                    <a:solidFill>
                      <a:srgbClr val="FFFFFF"/>
                    </a:solidFill>
                  </a14:hiddenFill>
                </a:ext>
              </a:extLst>
            </p:spPr>
          </p:pic>
          <p:sp>
            <p:nvSpPr>
              <p:cNvPr id="34" name="CasellaDiTesto 33"/>
              <p:cNvSpPr txBox="1"/>
              <p:nvPr/>
            </p:nvSpPr>
            <p:spPr>
              <a:xfrm>
                <a:off x="3564950" y="6273922"/>
                <a:ext cx="2409989" cy="325565"/>
              </a:xfrm>
              <a:prstGeom prst="rect">
                <a:avLst/>
              </a:prstGeom>
              <a:noFill/>
            </p:spPr>
            <p:txBody>
              <a:bodyPr wrap="square" rtlCol="0">
                <a:spAutoFit/>
              </a:bodyPr>
              <a:lstStyle/>
              <a:p>
                <a:r>
                  <a:rPr lang="en-US" sz="700" dirty="0">
                    <a:solidFill>
                      <a:schemeClr val="tx1">
                        <a:lumMod val="50000"/>
                        <a:lumOff val="50000"/>
                      </a:schemeClr>
                    </a:solidFill>
                  </a:rPr>
                  <a:t>CONSORTIUM OF EUROPEAN</a:t>
                </a:r>
                <a:br>
                  <a:rPr lang="en-US" sz="700" dirty="0">
                    <a:solidFill>
                      <a:schemeClr val="tx1">
                        <a:lumMod val="50000"/>
                        <a:lumOff val="50000"/>
                      </a:schemeClr>
                    </a:solidFill>
                  </a:rPr>
                </a:br>
                <a:r>
                  <a:rPr lang="en-US" sz="700" dirty="0">
                    <a:solidFill>
                      <a:schemeClr val="tx1">
                        <a:lumMod val="50000"/>
                        <a:lumOff val="50000"/>
                      </a:schemeClr>
                    </a:solidFill>
                  </a:rPr>
                  <a:t>SOCIAL SCIENCE DATA ARCHIVES</a:t>
                </a:r>
                <a:endParaRPr lang="it-IT" sz="700" dirty="0">
                  <a:solidFill>
                    <a:schemeClr val="tx1">
                      <a:lumMod val="50000"/>
                      <a:lumOff val="50000"/>
                    </a:schemeClr>
                  </a:solidFill>
                </a:endParaRPr>
              </a:p>
            </p:txBody>
          </p:sp>
          <p:pic>
            <p:nvPicPr>
              <p:cNvPr id="35" name="Picture 6" descr="Survey of Health, Ageing and Retirement in Europe - Wikipedi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99521" y="5987171"/>
                <a:ext cx="1667600" cy="663619"/>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8" descr="Illustrazioni gratis di Nuvol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35185" y="3888503"/>
                <a:ext cx="6260462" cy="1836088"/>
              </a:xfrm>
              <a:prstGeom prst="rect">
                <a:avLst/>
              </a:prstGeom>
              <a:noFill/>
              <a:extLst>
                <a:ext uri="{909E8E84-426E-40DD-AFC4-6F175D3DCCD1}">
                  <a14:hiddenFill xmlns:a14="http://schemas.microsoft.com/office/drawing/2010/main">
                    <a:solidFill>
                      <a:srgbClr val="FFFFFF"/>
                    </a:solidFill>
                  </a14:hiddenFill>
                </a:ext>
              </a:extLst>
            </p:spPr>
          </p:pic>
          <p:cxnSp>
            <p:nvCxnSpPr>
              <p:cNvPr id="37" name="Connettore 2 36"/>
              <p:cNvCxnSpPr>
                <a:cxnSpLocks/>
              </p:cNvCxnSpPr>
              <p:nvPr/>
            </p:nvCxnSpPr>
            <p:spPr>
              <a:xfrm>
                <a:off x="7149272" y="2523137"/>
                <a:ext cx="0" cy="517476"/>
              </a:xfrm>
              <a:prstGeom prst="straightConnector1">
                <a:avLst/>
              </a:prstGeom>
              <a:ln>
                <a:solidFill>
                  <a:schemeClr val="tx1"/>
                </a:solidFill>
                <a:tailEnd type="triangle"/>
              </a:ln>
            </p:spPr>
            <p:style>
              <a:lnRef idx="3">
                <a:schemeClr val="accent1"/>
              </a:lnRef>
              <a:fillRef idx="0">
                <a:schemeClr val="accent1"/>
              </a:fillRef>
              <a:effectRef idx="2">
                <a:schemeClr val="accent1"/>
              </a:effectRef>
              <a:fontRef idx="minor">
                <a:schemeClr val="tx1"/>
              </a:fontRef>
            </p:style>
          </p:cxnSp>
          <p:sp>
            <p:nvSpPr>
              <p:cNvPr id="38" name="CasellaDiTesto 37"/>
              <p:cNvSpPr txBox="1"/>
              <p:nvPr/>
            </p:nvSpPr>
            <p:spPr>
              <a:xfrm>
                <a:off x="3851210" y="2147093"/>
                <a:ext cx="6530558" cy="683686"/>
              </a:xfrm>
              <a:prstGeom prst="rect">
                <a:avLst/>
              </a:prstGeom>
              <a:noFill/>
            </p:spPr>
            <p:txBody>
              <a:bodyPr wrap="square" rtlCol="0">
                <a:spAutoFit/>
              </a:bodyPr>
              <a:lstStyle/>
              <a:p>
                <a:r>
                  <a:rPr lang="en-US" dirty="0"/>
                  <a:t>SINGLE POINT OF ACCESS (FEDERATED AUTHENTICATION)</a:t>
                </a:r>
                <a:endParaRPr lang="it-IT" dirty="0"/>
              </a:p>
            </p:txBody>
          </p:sp>
        </p:grpSp>
        <p:pic>
          <p:nvPicPr>
            <p:cNvPr id="30" name="Google Shape;184;p2"/>
            <p:cNvPicPr preferRelativeResize="0"/>
            <p:nvPr/>
          </p:nvPicPr>
          <p:blipFill rotWithShape="1">
            <a:blip r:embed="rId8">
              <a:alphaModFix/>
            </a:blip>
            <a:srcRect/>
            <a:stretch/>
          </p:blipFill>
          <p:spPr>
            <a:xfrm>
              <a:off x="6439024" y="2144235"/>
              <a:ext cx="1365403" cy="839969"/>
            </a:xfrm>
            <a:prstGeom prst="rect">
              <a:avLst/>
            </a:prstGeom>
            <a:ln>
              <a:noFill/>
            </a:ln>
            <a:effectLst>
              <a:outerShdw blurRad="292100" dist="139700" dir="2700000" algn="tl" rotWithShape="0">
                <a:srgbClr val="333333">
                  <a:alpha val="65000"/>
                </a:srgbClr>
              </a:outerShdw>
            </a:effectLst>
          </p:spPr>
        </p:pic>
      </p:grpSp>
      <p:pic>
        <p:nvPicPr>
          <p:cNvPr id="3" name="Immagine 2">
            <a:extLst>
              <a:ext uri="{FF2B5EF4-FFF2-40B4-BE49-F238E27FC236}">
                <a16:creationId xmlns:a16="http://schemas.microsoft.com/office/drawing/2014/main" id="{9194B59B-C4CF-607B-CFC0-26142B675FE1}"/>
              </a:ext>
            </a:extLst>
          </p:cNvPr>
          <p:cNvPicPr>
            <a:picLocks noChangeAspect="1"/>
          </p:cNvPicPr>
          <p:nvPr/>
        </p:nvPicPr>
        <p:blipFill>
          <a:blip r:embed="rId9"/>
          <a:stretch>
            <a:fillRect/>
          </a:stretch>
        </p:blipFill>
        <p:spPr>
          <a:xfrm>
            <a:off x="689290" y="3083405"/>
            <a:ext cx="4076493" cy="2309308"/>
          </a:xfrm>
          <a:prstGeom prst="rect">
            <a:avLst/>
          </a:prstGeom>
        </p:spPr>
      </p:pic>
    </p:spTree>
    <p:extLst>
      <p:ext uri="{BB962C8B-B14F-4D97-AF65-F5344CB8AC3E}">
        <p14:creationId xmlns:p14="http://schemas.microsoft.com/office/powerpoint/2010/main" val="3860144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17D3161B-BF4D-5488-1650-20EDB555620B}"/>
              </a:ext>
            </a:extLst>
          </p:cNvPr>
          <p:cNvSpPr txBox="1"/>
          <p:nvPr/>
        </p:nvSpPr>
        <p:spPr>
          <a:xfrm>
            <a:off x="137160" y="1354409"/>
            <a:ext cx="11917680" cy="461665"/>
          </a:xfrm>
          <a:prstGeom prst="rect">
            <a:avLst/>
          </a:prstGeom>
          <a:noFill/>
        </p:spPr>
        <p:txBody>
          <a:bodyPr wrap="square">
            <a:spAutoFit/>
          </a:bodyPr>
          <a:lstStyle>
            <a:defPPr>
              <a:defRPr lang="it-IT"/>
            </a:defPPr>
            <a:lvl1pPr algn="ctr">
              <a:defRPr sz="2800" b="1">
                <a:solidFill>
                  <a:srgbClr val="B27F47"/>
                </a:solidFill>
                <a:latin typeface="Titillium Bd" pitchFamily="2" charset="77"/>
              </a:defRPr>
            </a:lvl1pPr>
          </a:lstStyle>
          <a:p>
            <a:r>
              <a:rPr lang="it-IT" sz="2400" dirty="0"/>
              <a:t>THE THREE RESEARCH INFRASTRUCTURES INTEGRATED IN THE FOSSR PROJECT</a:t>
            </a:r>
          </a:p>
        </p:txBody>
      </p:sp>
      <p:pic>
        <p:nvPicPr>
          <p:cNvPr id="2" name="Google Shape;205;p3">
            <a:extLst>
              <a:ext uri="{FF2B5EF4-FFF2-40B4-BE49-F238E27FC236}">
                <a16:creationId xmlns:a16="http://schemas.microsoft.com/office/drawing/2014/main" id="{7D0D4F2A-60EB-3A18-298D-E4441F4FFE82}"/>
              </a:ext>
            </a:extLst>
          </p:cNvPr>
          <p:cNvPicPr preferRelativeResize="0"/>
          <p:nvPr/>
        </p:nvPicPr>
        <p:blipFill rotWithShape="1">
          <a:blip r:embed="rId2">
            <a:alphaModFix/>
          </a:blip>
          <a:srcRect/>
          <a:stretch/>
        </p:blipFill>
        <p:spPr>
          <a:xfrm>
            <a:off x="880378" y="2233344"/>
            <a:ext cx="2614411" cy="817123"/>
          </a:xfrm>
          <a:prstGeom prst="rect">
            <a:avLst/>
          </a:prstGeom>
          <a:noFill/>
          <a:ln>
            <a:noFill/>
          </a:ln>
        </p:spPr>
      </p:pic>
      <p:pic>
        <p:nvPicPr>
          <p:cNvPr id="4" name="Google Shape;206;p3">
            <a:extLst>
              <a:ext uri="{FF2B5EF4-FFF2-40B4-BE49-F238E27FC236}">
                <a16:creationId xmlns:a16="http://schemas.microsoft.com/office/drawing/2014/main" id="{C2A0F4DB-5882-C57F-293F-9BA503FC0C5E}"/>
              </a:ext>
            </a:extLst>
          </p:cNvPr>
          <p:cNvPicPr preferRelativeResize="0"/>
          <p:nvPr/>
        </p:nvPicPr>
        <p:blipFill rotWithShape="1">
          <a:blip r:embed="rId3">
            <a:alphaModFix/>
          </a:blip>
          <a:srcRect/>
          <a:stretch/>
        </p:blipFill>
        <p:spPr>
          <a:xfrm>
            <a:off x="1039226" y="3378200"/>
            <a:ext cx="2296714" cy="1070370"/>
          </a:xfrm>
          <a:prstGeom prst="rect">
            <a:avLst/>
          </a:prstGeom>
          <a:noFill/>
          <a:ln>
            <a:noFill/>
          </a:ln>
        </p:spPr>
      </p:pic>
      <p:pic>
        <p:nvPicPr>
          <p:cNvPr id="5" name="Google Shape;207;p3">
            <a:extLst>
              <a:ext uri="{FF2B5EF4-FFF2-40B4-BE49-F238E27FC236}">
                <a16:creationId xmlns:a16="http://schemas.microsoft.com/office/drawing/2014/main" id="{623727B3-B81C-B8F4-02CE-EB1FCD82CDFF}"/>
              </a:ext>
            </a:extLst>
          </p:cNvPr>
          <p:cNvPicPr preferRelativeResize="0"/>
          <p:nvPr/>
        </p:nvPicPr>
        <p:blipFill rotWithShape="1">
          <a:blip r:embed="rId4">
            <a:alphaModFix/>
          </a:blip>
          <a:srcRect/>
          <a:stretch/>
        </p:blipFill>
        <p:spPr>
          <a:xfrm>
            <a:off x="963865" y="4797801"/>
            <a:ext cx="2447439" cy="919939"/>
          </a:xfrm>
          <a:prstGeom prst="rect">
            <a:avLst/>
          </a:prstGeom>
          <a:noFill/>
          <a:ln>
            <a:noFill/>
          </a:ln>
        </p:spPr>
      </p:pic>
      <p:sp>
        <p:nvSpPr>
          <p:cNvPr id="6" name="Google Shape;208;p3">
            <a:extLst>
              <a:ext uri="{FF2B5EF4-FFF2-40B4-BE49-F238E27FC236}">
                <a16:creationId xmlns:a16="http://schemas.microsoft.com/office/drawing/2014/main" id="{19D0E812-22EB-F7F8-8E23-108346EA1B72}"/>
              </a:ext>
            </a:extLst>
          </p:cNvPr>
          <p:cNvSpPr txBox="1"/>
          <p:nvPr/>
        </p:nvSpPr>
        <p:spPr>
          <a:xfrm>
            <a:off x="3649395" y="2210773"/>
            <a:ext cx="7546925" cy="1077178"/>
          </a:xfrm>
          <a:prstGeom prst="rect">
            <a:avLst/>
          </a:prstGeom>
          <a:noFill/>
          <a:ln>
            <a:noFill/>
          </a:ln>
        </p:spPr>
        <p:txBody>
          <a:bodyPr spcFirstLastPara="1" wrap="square" lIns="91425" tIns="45700" rIns="91425" bIns="45700" anchor="t" anchorCtr="0">
            <a:spAutoFit/>
          </a:bodyPr>
          <a:lstStyle/>
          <a:p>
            <a:pPr algn="just"/>
            <a:r>
              <a:rPr lang="en-US" sz="1600" b="1" dirty="0">
                <a:latin typeface="Titillium"/>
              </a:rPr>
              <a:t>CESSDA ERIC Consortium of European Social Science Data Archives </a:t>
            </a:r>
            <a:r>
              <a:rPr lang="en-US" sz="1600" dirty="0">
                <a:latin typeface="Titillium"/>
              </a:rPr>
              <a:t>European Research Infrastructure Consortium, of which Italy joined in July 2021, which provides the scientific community with facilities, tools, datasets, and certified services to conduct research activities of excellence in the social sciences domain.</a:t>
            </a:r>
            <a:endParaRPr sz="1600" dirty="0">
              <a:latin typeface="Titillium"/>
            </a:endParaRPr>
          </a:p>
        </p:txBody>
      </p:sp>
      <p:sp>
        <p:nvSpPr>
          <p:cNvPr id="7" name="Google Shape;209;p3">
            <a:extLst>
              <a:ext uri="{FF2B5EF4-FFF2-40B4-BE49-F238E27FC236}">
                <a16:creationId xmlns:a16="http://schemas.microsoft.com/office/drawing/2014/main" id="{E0EDB4B5-09FD-26AE-23EF-8BD6ACA97060}"/>
              </a:ext>
            </a:extLst>
          </p:cNvPr>
          <p:cNvSpPr txBox="1"/>
          <p:nvPr/>
        </p:nvSpPr>
        <p:spPr>
          <a:xfrm>
            <a:off x="3649396" y="3439860"/>
            <a:ext cx="7546924" cy="1077178"/>
          </a:xfrm>
          <a:prstGeom prst="rect">
            <a:avLst/>
          </a:prstGeom>
          <a:noFill/>
          <a:ln>
            <a:noFill/>
          </a:ln>
        </p:spPr>
        <p:txBody>
          <a:bodyPr spcFirstLastPara="1" wrap="square" lIns="91425" tIns="45700" rIns="91425" bIns="45700" anchor="t" anchorCtr="0">
            <a:spAutoFit/>
          </a:bodyPr>
          <a:lstStyle/>
          <a:p>
            <a:pPr algn="just"/>
            <a:r>
              <a:rPr lang="en-US" sz="1600" b="1" dirty="0">
                <a:latin typeface="Titillium"/>
              </a:rPr>
              <a:t>SHARE ERIC Survey of Health, Aging and Retirement </a:t>
            </a:r>
            <a:r>
              <a:rPr lang="en-US" sz="1600" dirty="0">
                <a:latin typeface="Titillium"/>
              </a:rPr>
              <a:t>in Europe European Research Infrastructure Consortium, an interdisciplinary and longitudinal survey on the economic, social, health and well-being conditions of the 50+ population in twenty-eight European countries (plus Israel).</a:t>
            </a:r>
            <a:endParaRPr sz="1600" dirty="0">
              <a:latin typeface="Titillium"/>
            </a:endParaRPr>
          </a:p>
        </p:txBody>
      </p:sp>
      <p:sp>
        <p:nvSpPr>
          <p:cNvPr id="8" name="Google Shape;210;p3">
            <a:extLst>
              <a:ext uri="{FF2B5EF4-FFF2-40B4-BE49-F238E27FC236}">
                <a16:creationId xmlns:a16="http://schemas.microsoft.com/office/drawing/2014/main" id="{8D4F3C13-6F7E-0D4C-BA9C-3F33CC1AEDDD}"/>
              </a:ext>
            </a:extLst>
          </p:cNvPr>
          <p:cNvSpPr txBox="1"/>
          <p:nvPr/>
        </p:nvSpPr>
        <p:spPr>
          <a:xfrm>
            <a:off x="3664030" y="4692978"/>
            <a:ext cx="7564105" cy="1118214"/>
          </a:xfrm>
          <a:prstGeom prst="rect">
            <a:avLst/>
          </a:prstGeom>
          <a:noFill/>
          <a:ln>
            <a:noFill/>
          </a:ln>
        </p:spPr>
        <p:txBody>
          <a:bodyPr spcFirstLastPara="1" wrap="square" lIns="91425" tIns="45700" rIns="91425" bIns="45700" anchor="t" anchorCtr="0">
            <a:spAutoFit/>
          </a:bodyPr>
          <a:lstStyle/>
          <a:p>
            <a:pPr algn="just">
              <a:lnSpc>
                <a:spcPts val="1600"/>
              </a:lnSpc>
            </a:pPr>
            <a:r>
              <a:rPr lang="en-US" sz="1600" b="1" dirty="0">
                <a:latin typeface="Titillium"/>
              </a:rPr>
              <a:t>RISIS Research Infrastructure for Research and Innovation (R&amp;I) Policy Studies </a:t>
            </a:r>
            <a:r>
              <a:rPr lang="en-US" sz="1600" dirty="0">
                <a:latin typeface="Titillium"/>
              </a:rPr>
              <a:t>provides data and services to support the development of a new generation of analyzes and indicators for the study of Science, Technology and Innovation processes on the base of three main perspective: actors involved, topics addressed to understand the directionality of the R&amp;I efforts, and geography of science and innovation.</a:t>
            </a:r>
            <a:endParaRPr sz="1600" dirty="0">
              <a:latin typeface="Titillium"/>
            </a:endParaRPr>
          </a:p>
        </p:txBody>
      </p:sp>
    </p:spTree>
    <p:extLst>
      <p:ext uri="{BB962C8B-B14F-4D97-AF65-F5344CB8AC3E}">
        <p14:creationId xmlns:p14="http://schemas.microsoft.com/office/powerpoint/2010/main" val="371886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17D3161B-BF4D-5488-1650-20EDB555620B}"/>
              </a:ext>
            </a:extLst>
          </p:cNvPr>
          <p:cNvSpPr txBox="1"/>
          <p:nvPr/>
        </p:nvSpPr>
        <p:spPr>
          <a:xfrm>
            <a:off x="391842" y="1714142"/>
            <a:ext cx="11404963" cy="4401205"/>
          </a:xfrm>
          <a:prstGeom prst="rect">
            <a:avLst/>
          </a:prstGeom>
          <a:noFill/>
        </p:spPr>
        <p:txBody>
          <a:bodyPr wrap="square">
            <a:spAutoFit/>
          </a:bodyPr>
          <a:lstStyle/>
          <a:p>
            <a:pPr algn="just"/>
            <a:endParaRPr lang="it-IT" sz="2000" dirty="0">
              <a:latin typeface="Titillium"/>
            </a:endParaRPr>
          </a:p>
          <a:p>
            <a:pPr algn="just"/>
            <a:r>
              <a:rPr lang="en-US" sz="2000" b="0" i="0" dirty="0">
                <a:effectLst/>
                <a:latin typeface="Titillium"/>
              </a:rPr>
              <a:t>The CESSDA Data Catalogue hosts over 40,000 data collections from CESSDA's Service Providers, representing more than 20 European countries. It serves as a gateway for accessing and discovering </a:t>
            </a:r>
            <a:r>
              <a:rPr lang="en-US" sz="2000" b="1" i="0" dirty="0">
                <a:effectLst/>
                <a:latin typeface="Titillium"/>
              </a:rPr>
              <a:t>European social science data</a:t>
            </a:r>
            <a:r>
              <a:rPr lang="en-US" sz="2000" b="0" i="0" dirty="0">
                <a:effectLst/>
                <a:latin typeface="Titillium"/>
              </a:rPr>
              <a:t>.</a:t>
            </a:r>
          </a:p>
          <a:p>
            <a:pPr algn="just"/>
            <a:endParaRPr lang="en-US" sz="2000" b="0" i="0" dirty="0">
              <a:effectLst/>
              <a:latin typeface="Titillium"/>
            </a:endParaRPr>
          </a:p>
          <a:p>
            <a:pPr algn="just"/>
            <a:r>
              <a:rPr lang="en-US" sz="2000" b="0" i="0" dirty="0">
                <a:effectLst/>
                <a:latin typeface="Titillium"/>
              </a:rPr>
              <a:t>Many datasets are </a:t>
            </a:r>
            <a:r>
              <a:rPr lang="en-US" sz="2000" dirty="0">
                <a:latin typeface="Titillium"/>
              </a:rPr>
              <a:t>available </a:t>
            </a:r>
            <a:r>
              <a:rPr lang="en-US" sz="2000" b="0" i="0" dirty="0">
                <a:effectLst/>
                <a:latin typeface="Titillium"/>
              </a:rPr>
              <a:t>encompassing a variety of types: </a:t>
            </a:r>
            <a:r>
              <a:rPr lang="en-US" sz="2000" b="1" i="0" dirty="0">
                <a:effectLst/>
                <a:latin typeface="Titillium"/>
              </a:rPr>
              <a:t>quantitative, qualitative, or mixed-modes</a:t>
            </a:r>
            <a:r>
              <a:rPr lang="en-US" sz="2000" b="0" i="0" dirty="0">
                <a:effectLst/>
                <a:latin typeface="Titillium"/>
              </a:rPr>
              <a:t>, spanning cross-sectional or longitudinal studies, and ranging from recent to historical data.</a:t>
            </a:r>
          </a:p>
          <a:p>
            <a:pPr algn="just"/>
            <a:endParaRPr lang="en-US" sz="2000" b="0" i="0" dirty="0">
              <a:effectLst/>
              <a:latin typeface="Titillium"/>
            </a:endParaRPr>
          </a:p>
          <a:p>
            <a:pPr algn="just"/>
            <a:r>
              <a:rPr lang="en-US" sz="2000" b="1" i="0" dirty="0">
                <a:effectLst/>
                <a:latin typeface="Titillium"/>
              </a:rPr>
              <a:t>DASSI, managed by </a:t>
            </a:r>
            <a:r>
              <a:rPr lang="en-US" sz="2000" b="1" i="0" dirty="0" err="1">
                <a:effectLst/>
                <a:latin typeface="Titillium"/>
              </a:rPr>
              <a:t>UniBicocca</a:t>
            </a:r>
            <a:r>
              <a:rPr lang="en-US" sz="2000" b="1" i="0" dirty="0">
                <a:effectLst/>
                <a:latin typeface="Titillium"/>
              </a:rPr>
              <a:t> and CNR, functions as the Italian service provider for CESSDA-ERIC</a:t>
            </a:r>
            <a:r>
              <a:rPr lang="en-US" sz="2000" dirty="0">
                <a:latin typeface="Titillium"/>
              </a:rPr>
              <a:t>, providing</a:t>
            </a:r>
            <a:r>
              <a:rPr lang="en-US" sz="2000" b="0" i="0" dirty="0">
                <a:effectLst/>
                <a:latin typeface="Titillium"/>
              </a:rPr>
              <a:t>:</a:t>
            </a:r>
          </a:p>
          <a:p>
            <a:pPr marL="447675" indent="-265113" algn="just">
              <a:buFont typeface="Arial" panose="020B0604020202020204" pitchFamily="34" charset="0"/>
              <a:buChar char="•"/>
            </a:pPr>
            <a:r>
              <a:rPr lang="en-US" sz="2000" b="0" i="0" dirty="0">
                <a:effectLst/>
                <a:latin typeface="Titillium"/>
              </a:rPr>
              <a:t>data, tools, and services catering to social science research needs</a:t>
            </a:r>
          </a:p>
          <a:p>
            <a:pPr marL="447675" indent="-265113" algn="just">
              <a:buFont typeface="Arial" panose="020B0604020202020204" pitchFamily="34" charset="0"/>
              <a:buChar char="•"/>
            </a:pPr>
            <a:r>
              <a:rPr lang="en-US" sz="2000" b="0" i="0" dirty="0">
                <a:effectLst/>
                <a:latin typeface="Titillium"/>
              </a:rPr>
              <a:t>a platform for both depositing and utilizing research data for new studies.</a:t>
            </a:r>
          </a:p>
          <a:p>
            <a:pPr algn="just"/>
            <a:endParaRPr lang="en-US" sz="2000" b="0" i="0" dirty="0">
              <a:effectLst/>
              <a:latin typeface="Titillium"/>
            </a:endParaRPr>
          </a:p>
          <a:p>
            <a:pPr algn="just"/>
            <a:r>
              <a:rPr lang="en-US" sz="2000" dirty="0">
                <a:latin typeface="Titillium"/>
              </a:rPr>
              <a:t>It also supports a</a:t>
            </a:r>
            <a:r>
              <a:rPr lang="en-US" sz="2000" b="0" i="0" dirty="0">
                <a:effectLst/>
                <a:latin typeface="Titillium"/>
              </a:rPr>
              <a:t> long-term data preservation and sharing, promoting for </a:t>
            </a:r>
            <a:r>
              <a:rPr lang="en-US" sz="2000" b="1" i="0" dirty="0">
                <a:effectLst/>
                <a:latin typeface="Titillium"/>
              </a:rPr>
              <a:t>data accessibility and reuse</a:t>
            </a:r>
            <a:r>
              <a:rPr lang="en-US" sz="2000" b="0" i="0" dirty="0">
                <a:effectLst/>
                <a:latin typeface="Titillium"/>
              </a:rPr>
              <a:t>.</a:t>
            </a:r>
          </a:p>
        </p:txBody>
      </p:sp>
      <p:sp>
        <p:nvSpPr>
          <p:cNvPr id="4" name="CasellaDiTesto 3">
            <a:extLst>
              <a:ext uri="{FF2B5EF4-FFF2-40B4-BE49-F238E27FC236}">
                <a16:creationId xmlns:a16="http://schemas.microsoft.com/office/drawing/2014/main" id="{2D2296B8-4108-D263-2F64-ACE2A395CAC3}"/>
              </a:ext>
            </a:extLst>
          </p:cNvPr>
          <p:cNvSpPr txBox="1"/>
          <p:nvPr/>
        </p:nvSpPr>
        <p:spPr>
          <a:xfrm>
            <a:off x="241158" y="1342912"/>
            <a:ext cx="11706330" cy="400110"/>
          </a:xfrm>
          <a:prstGeom prst="rect">
            <a:avLst/>
          </a:prstGeom>
          <a:noFill/>
        </p:spPr>
        <p:txBody>
          <a:bodyPr wrap="square">
            <a:spAutoFit/>
          </a:bodyPr>
          <a:lstStyle>
            <a:defPPr>
              <a:defRPr lang="it-IT"/>
            </a:defPPr>
            <a:lvl1pPr algn="ctr">
              <a:defRPr sz="2800" b="1">
                <a:solidFill>
                  <a:srgbClr val="B27F47"/>
                </a:solidFill>
                <a:latin typeface="Titillium Bd" pitchFamily="2" charset="77"/>
              </a:defRPr>
            </a:lvl1pPr>
          </a:lstStyle>
          <a:p>
            <a:r>
              <a:rPr lang="en-US" sz="2000" dirty="0"/>
              <a:t>CESSDA-ERIC: CONSORTIUM OF EUROPEAN SOCIAL SCIENCE DATA ARCHIVES </a:t>
            </a:r>
          </a:p>
        </p:txBody>
      </p:sp>
    </p:spTree>
    <p:extLst>
      <p:ext uri="{BB962C8B-B14F-4D97-AF65-F5344CB8AC3E}">
        <p14:creationId xmlns:p14="http://schemas.microsoft.com/office/powerpoint/2010/main" val="259860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17D3161B-BF4D-5488-1650-20EDB555620B}"/>
              </a:ext>
            </a:extLst>
          </p:cNvPr>
          <p:cNvSpPr txBox="1"/>
          <p:nvPr/>
        </p:nvSpPr>
        <p:spPr>
          <a:xfrm>
            <a:off x="350519" y="1811551"/>
            <a:ext cx="11285472" cy="3785652"/>
          </a:xfrm>
          <a:prstGeom prst="rect">
            <a:avLst/>
          </a:prstGeom>
          <a:noFill/>
        </p:spPr>
        <p:txBody>
          <a:bodyPr wrap="square">
            <a:spAutoFit/>
          </a:bodyPr>
          <a:lstStyle/>
          <a:p>
            <a:pPr algn="just"/>
            <a:endParaRPr lang="it-IT" sz="2000" dirty="0">
              <a:highlight>
                <a:srgbClr val="FFFF00"/>
              </a:highlight>
            </a:endParaRPr>
          </a:p>
          <a:p>
            <a:pPr algn="just"/>
            <a:r>
              <a:rPr lang="en-US" sz="2000" dirty="0"/>
              <a:t>SHARE is a resource for studying </a:t>
            </a:r>
            <a:r>
              <a:rPr lang="en-US" sz="2000" b="1" dirty="0"/>
              <a:t>the effects of health, social, economic and environmental policies </a:t>
            </a:r>
            <a:r>
              <a:rPr lang="en-US" sz="2000" dirty="0"/>
              <a:t>over the life-course of European citizens and beyond. SHARE data collection is based waves of computer-assisted personal interviews (CAPI). Due to the outbreak of the COVID-19 in March 2020 all face-to-face interviews needed to be stopped and a telephone survey was conducted.</a:t>
            </a:r>
          </a:p>
          <a:p>
            <a:pPr algn="just"/>
            <a:endParaRPr lang="it-IT" sz="2000" dirty="0"/>
          </a:p>
          <a:p>
            <a:pPr algn="just"/>
            <a:r>
              <a:rPr lang="en-US" sz="2000" dirty="0"/>
              <a:t>The SHARE interview comprises different thematic blocks or modules, covering topics such as </a:t>
            </a:r>
            <a:r>
              <a:rPr lang="en-US" sz="2000" b="1" dirty="0"/>
              <a:t>employment and pensions, household income, and financial transfers</a:t>
            </a:r>
            <a:r>
              <a:rPr lang="en-US" sz="2000" dirty="0"/>
              <a:t>.</a:t>
            </a:r>
          </a:p>
          <a:p>
            <a:pPr algn="just"/>
            <a:endParaRPr lang="en-US" sz="2000" dirty="0"/>
          </a:p>
          <a:p>
            <a:pPr algn="just"/>
            <a:r>
              <a:rPr lang="en-US" sz="2000" dirty="0"/>
              <a:t>In each participating country, a country team manages the national or regional data collection and ensure the </a:t>
            </a:r>
            <a:r>
              <a:rPr lang="en-US" sz="2000" b="1" dirty="0"/>
              <a:t>same methodological standards </a:t>
            </a:r>
            <a:r>
              <a:rPr lang="en-US" sz="2000" dirty="0"/>
              <a:t>in all SHARE countries.</a:t>
            </a:r>
          </a:p>
          <a:p>
            <a:pPr algn="just"/>
            <a:endParaRPr lang="it-IT" sz="2000" dirty="0"/>
          </a:p>
        </p:txBody>
      </p:sp>
      <p:sp>
        <p:nvSpPr>
          <p:cNvPr id="4" name="CasellaDiTesto 3">
            <a:extLst>
              <a:ext uri="{FF2B5EF4-FFF2-40B4-BE49-F238E27FC236}">
                <a16:creationId xmlns:a16="http://schemas.microsoft.com/office/drawing/2014/main" id="{B483FCA4-E959-8E99-624A-074162045D85}"/>
              </a:ext>
            </a:extLst>
          </p:cNvPr>
          <p:cNvSpPr txBox="1"/>
          <p:nvPr/>
        </p:nvSpPr>
        <p:spPr>
          <a:xfrm>
            <a:off x="350519" y="1349886"/>
            <a:ext cx="11490959" cy="461665"/>
          </a:xfrm>
          <a:prstGeom prst="rect">
            <a:avLst/>
          </a:prstGeom>
          <a:noFill/>
        </p:spPr>
        <p:txBody>
          <a:bodyPr wrap="square">
            <a:spAutoFit/>
          </a:bodyPr>
          <a:lstStyle>
            <a:defPPr>
              <a:defRPr lang="it-IT"/>
            </a:defPPr>
            <a:lvl1pPr algn="ctr">
              <a:defRPr sz="2800" b="1">
                <a:solidFill>
                  <a:srgbClr val="B27F47"/>
                </a:solidFill>
                <a:latin typeface="Titillium Bd" pitchFamily="2" charset="77"/>
              </a:defRPr>
            </a:lvl1pPr>
          </a:lstStyle>
          <a:p>
            <a:r>
              <a:rPr lang="en-US" sz="2400" dirty="0"/>
              <a:t>SHARE-ERIC- SURVEY OF HEALTH, AGEING AND RETIREMENT IN EUROPE</a:t>
            </a:r>
          </a:p>
        </p:txBody>
      </p:sp>
    </p:spTree>
    <p:extLst>
      <p:ext uri="{BB962C8B-B14F-4D97-AF65-F5344CB8AC3E}">
        <p14:creationId xmlns:p14="http://schemas.microsoft.com/office/powerpoint/2010/main" val="1285500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17D3161B-BF4D-5488-1650-20EDB555620B}"/>
              </a:ext>
            </a:extLst>
          </p:cNvPr>
          <p:cNvSpPr txBox="1"/>
          <p:nvPr/>
        </p:nvSpPr>
        <p:spPr>
          <a:xfrm>
            <a:off x="272528" y="1848372"/>
            <a:ext cx="11564430" cy="4555093"/>
          </a:xfrm>
          <a:prstGeom prst="rect">
            <a:avLst/>
          </a:prstGeom>
          <a:noFill/>
        </p:spPr>
        <p:txBody>
          <a:bodyPr wrap="square" lIns="91440" tIns="45720" rIns="91440" bIns="45720" anchor="t">
            <a:spAutoFit/>
          </a:bodyPr>
          <a:lstStyle/>
          <a:p>
            <a:pPr algn="just">
              <a:spcBef>
                <a:spcPts val="600"/>
              </a:spcBef>
            </a:pPr>
            <a:r>
              <a:rPr lang="en-US" sz="2000" dirty="0">
                <a:latin typeface="Titillium"/>
              </a:rPr>
              <a:t>RISIS focuses on </a:t>
            </a:r>
            <a:r>
              <a:rPr lang="en-US" sz="2000" b="1" dirty="0">
                <a:latin typeface="Titillium"/>
              </a:rPr>
              <a:t>services and data for science and innovation policy studies</a:t>
            </a:r>
            <a:r>
              <a:rPr lang="en-US" sz="2000" dirty="0">
                <a:latin typeface="Titillium"/>
              </a:rPr>
              <a:t>. It is developed by 18 partners including universities and research centers in Europe. </a:t>
            </a:r>
          </a:p>
          <a:p>
            <a:pPr algn="just">
              <a:spcBef>
                <a:spcPts val="1200"/>
              </a:spcBef>
            </a:pPr>
            <a:r>
              <a:rPr lang="en-US" sz="2000" b="1" dirty="0">
                <a:latin typeface="Titillium"/>
              </a:rPr>
              <a:t>4 datasets inside the Italian node</a:t>
            </a:r>
            <a:r>
              <a:rPr lang="en-US" sz="2000" dirty="0">
                <a:latin typeface="Titillium"/>
              </a:rPr>
              <a:t>: </a:t>
            </a:r>
          </a:p>
          <a:p>
            <a:pPr algn="just">
              <a:spcBef>
                <a:spcPts val="600"/>
              </a:spcBef>
            </a:pPr>
            <a:r>
              <a:rPr lang="en-US" sz="1900" b="1" dirty="0">
                <a:latin typeface="Titillium"/>
              </a:rPr>
              <a:t>EFIL – on public R&amp;D funding instruments</a:t>
            </a:r>
            <a:r>
              <a:rPr lang="en-US" sz="1900" dirty="0">
                <a:latin typeface="Titillium"/>
              </a:rPr>
              <a:t> aims at enabling users to investigate public R&amp;D funding in Europe at the level of project funding instruments and Research Funding Organizations (RFO).</a:t>
            </a:r>
          </a:p>
          <a:p>
            <a:pPr algn="just">
              <a:spcBef>
                <a:spcPts val="600"/>
              </a:spcBef>
            </a:pPr>
            <a:r>
              <a:rPr lang="en-US" sz="1900" b="1" dirty="0">
                <a:latin typeface="Titillium"/>
              </a:rPr>
              <a:t>VICO – </a:t>
            </a:r>
            <a:r>
              <a:rPr lang="en-US" sz="1900" dirty="0">
                <a:latin typeface="Titillium"/>
              </a:rPr>
              <a:t>on </a:t>
            </a:r>
            <a:r>
              <a:rPr lang="en-US" sz="1900" b="1" dirty="0">
                <a:latin typeface="Titillium"/>
              </a:rPr>
              <a:t>geographical, industry and accounting </a:t>
            </a:r>
            <a:r>
              <a:rPr lang="en-US" sz="1900" dirty="0">
                <a:latin typeface="Titillium"/>
              </a:rPr>
              <a:t>information on </a:t>
            </a:r>
            <a:r>
              <a:rPr lang="en-US" sz="1900" b="1" dirty="0">
                <a:latin typeface="Titillium"/>
              </a:rPr>
              <a:t>start-ups</a:t>
            </a:r>
            <a:r>
              <a:rPr lang="en-US" sz="1900" dirty="0">
                <a:latin typeface="Titillium"/>
              </a:rPr>
              <a:t> that received at least one </a:t>
            </a:r>
            <a:r>
              <a:rPr lang="en-US" sz="1900" b="1" dirty="0">
                <a:latin typeface="Titillium"/>
              </a:rPr>
              <a:t>venture capital investment </a:t>
            </a:r>
            <a:r>
              <a:rPr lang="en-US" sz="1900" dirty="0">
                <a:latin typeface="Titillium"/>
              </a:rPr>
              <a:t>in the period 1998-2014. Start-ups have been incorporated from 1988 onwards in 7 European countries (Belgium, Finland, France, Germany, Italy, Spain, UK) and Israel. </a:t>
            </a:r>
          </a:p>
          <a:p>
            <a:pPr algn="just">
              <a:spcBef>
                <a:spcPts val="600"/>
              </a:spcBef>
            </a:pPr>
            <a:r>
              <a:rPr lang="en-US" sz="1900" b="1" dirty="0">
                <a:latin typeface="Titillium"/>
              </a:rPr>
              <a:t>CHEETAH </a:t>
            </a:r>
            <a:r>
              <a:rPr lang="en-US" sz="1900" dirty="0">
                <a:latin typeface="Titillium"/>
              </a:rPr>
              <a:t>on </a:t>
            </a:r>
            <a:r>
              <a:rPr lang="en-US" sz="1900" b="1" dirty="0">
                <a:latin typeface="Titillium"/>
              </a:rPr>
              <a:t>geographical, industry and accounting </a:t>
            </a:r>
            <a:r>
              <a:rPr lang="en-US" sz="1900" dirty="0">
                <a:latin typeface="Titillium"/>
              </a:rPr>
              <a:t>information on </a:t>
            </a:r>
            <a:r>
              <a:rPr lang="en-US" sz="1900" b="1" dirty="0">
                <a:latin typeface="Titillium"/>
              </a:rPr>
              <a:t>mid-sized firms </a:t>
            </a:r>
            <a:r>
              <a:rPr lang="en-US" sz="1900" dirty="0">
                <a:latin typeface="Titillium"/>
              </a:rPr>
              <a:t>that experienced </a:t>
            </a:r>
            <a:r>
              <a:rPr lang="en-US" sz="1900" b="1" dirty="0">
                <a:latin typeface="Titillium"/>
              </a:rPr>
              <a:t>fast growth </a:t>
            </a:r>
            <a:r>
              <a:rPr lang="en-US" sz="1900" dirty="0">
                <a:latin typeface="Titillium"/>
              </a:rPr>
              <a:t>during the periods 2008-2011, 2009-2012 and 2010-2013. It includes 42,369 mid-sized firms located in 30 European countries and Israel. </a:t>
            </a:r>
          </a:p>
          <a:p>
            <a:pPr algn="just">
              <a:spcBef>
                <a:spcPts val="600"/>
              </a:spcBef>
            </a:pPr>
            <a:r>
              <a:rPr lang="en-US" sz="1900" b="1" dirty="0">
                <a:latin typeface="Titillium"/>
              </a:rPr>
              <a:t>JOREP 2.0 </a:t>
            </a:r>
            <a:r>
              <a:rPr lang="en-US" sz="1900" dirty="0">
                <a:latin typeface="Titillium"/>
              </a:rPr>
              <a:t>on European trans-national joint R&amp;D </a:t>
            </a:r>
            <a:r>
              <a:rPr lang="en-US" sz="1900" dirty="0" err="1">
                <a:latin typeface="Titillium"/>
              </a:rPr>
              <a:t>programmes</a:t>
            </a:r>
            <a:r>
              <a:rPr lang="en-US" sz="1900" dirty="0">
                <a:latin typeface="Titillium"/>
              </a:rPr>
              <a:t> and a basic set of descriptors of agencies participating to the </a:t>
            </a:r>
            <a:r>
              <a:rPr lang="en-US" sz="1900" dirty="0" err="1">
                <a:latin typeface="Titillium"/>
              </a:rPr>
              <a:t>programmes</a:t>
            </a:r>
            <a:r>
              <a:rPr lang="en-US" sz="1900" dirty="0">
                <a:latin typeface="Titillium"/>
              </a:rPr>
              <a:t>.  The current version 2.0 covers data for the period 2000-2014.</a:t>
            </a:r>
          </a:p>
        </p:txBody>
      </p:sp>
      <p:sp>
        <p:nvSpPr>
          <p:cNvPr id="7" name="CasellaDiTesto 6">
            <a:extLst>
              <a:ext uri="{FF2B5EF4-FFF2-40B4-BE49-F238E27FC236}">
                <a16:creationId xmlns:a16="http://schemas.microsoft.com/office/drawing/2014/main" id="{25FB099F-9003-18FA-AF6D-295673012263}"/>
              </a:ext>
            </a:extLst>
          </p:cNvPr>
          <p:cNvSpPr txBox="1"/>
          <p:nvPr/>
        </p:nvSpPr>
        <p:spPr>
          <a:xfrm>
            <a:off x="272528" y="1257554"/>
            <a:ext cx="11646944" cy="461665"/>
          </a:xfrm>
          <a:prstGeom prst="rect">
            <a:avLst/>
          </a:prstGeom>
          <a:noFill/>
        </p:spPr>
        <p:txBody>
          <a:bodyPr wrap="square">
            <a:spAutoFit/>
          </a:bodyPr>
          <a:lstStyle>
            <a:defPPr>
              <a:defRPr lang="it-IT"/>
            </a:defPPr>
            <a:lvl1pPr algn="ctr">
              <a:defRPr sz="2400" b="1">
                <a:solidFill>
                  <a:srgbClr val="B27F47"/>
                </a:solidFill>
                <a:latin typeface="Titillium Bd" pitchFamily="2" charset="77"/>
              </a:defRPr>
            </a:lvl1pPr>
          </a:lstStyle>
          <a:p>
            <a:pPr algn="just"/>
            <a:r>
              <a:rPr lang="en-US" dirty="0"/>
              <a:t>RISIS – RESEARCH INFRASTRUCTURE ON SCIENCE AND INNOVATION POLICY STUDIES</a:t>
            </a:r>
          </a:p>
        </p:txBody>
      </p:sp>
    </p:spTree>
    <p:extLst>
      <p:ext uri="{BB962C8B-B14F-4D97-AF65-F5344CB8AC3E}">
        <p14:creationId xmlns:p14="http://schemas.microsoft.com/office/powerpoint/2010/main" val="3359494235"/>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MUR_SoggAttuatori.potx" id="{9805767C-2E52-4DE8-B760-2E02FDAAF4CD}" vid="{686DB170-6579-47D4-A971-0F75D53EEBC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6F5FE1DA0459A34794E6B7C6DF7BE253" ma:contentTypeVersion="14" ma:contentTypeDescription="Creare un nuovo documento." ma:contentTypeScope="" ma:versionID="bc760dd95a2211ed5dfbc71e2af041d5">
  <xsd:schema xmlns:xsd="http://www.w3.org/2001/XMLSchema" xmlns:xs="http://www.w3.org/2001/XMLSchema" xmlns:p="http://schemas.microsoft.com/office/2006/metadata/properties" xmlns:ns2="bcca7c28-2380-4754-a37b-569b3d9892ea" xmlns:ns3="162b670a-92ee-43d7-8da7-b9acc4179809" targetNamespace="http://schemas.microsoft.com/office/2006/metadata/properties" ma:root="true" ma:fieldsID="b0b1eef59717b30ee91d13605410a251" ns2:_="" ns3:_="">
    <xsd:import namespace="bcca7c28-2380-4754-a37b-569b3d9892ea"/>
    <xsd:import namespace="162b670a-92ee-43d7-8da7-b9acc417980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ca7c28-2380-4754-a37b-569b3d9892ea" elementFormDefault="qualified">
    <xsd:import namespace="http://schemas.microsoft.com/office/2006/documentManagement/types"/>
    <xsd:import namespace="http://schemas.microsoft.com/office/infopath/2007/PartnerControls"/>
    <xsd:element name="SharedWithUsers" ma:index="8"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Condiviso con dettagli" ma:internalName="SharedWithDetails" ma:readOnly="true">
      <xsd:simpleType>
        <xsd:restriction base="dms:Note">
          <xsd:maxLength value="255"/>
        </xsd:restriction>
      </xsd:simpleType>
    </xsd:element>
    <xsd:element name="TaxCatchAll" ma:index="15" nillable="true" ma:displayName="Taxonomy Catch All Column" ma:hidden="true" ma:list="{75d6dd25-ebb6-4ebb-b9df-7e34a5daaeed}" ma:internalName="TaxCatchAll" ma:showField="CatchAllData" ma:web="bcca7c28-2380-4754-a37b-569b3d9892e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62b670a-92ee-43d7-8da7-b9acc417980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Tag immagine" ma:readOnly="false" ma:fieldId="{5cf76f15-5ced-4ddc-b409-7134ff3c332f}" ma:taxonomyMulti="true" ma:sspId="e5505f8f-da62-40e5-a116-f08e7003152c"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62b670a-92ee-43d7-8da7-b9acc4179809">
      <Terms xmlns="http://schemas.microsoft.com/office/infopath/2007/PartnerControls"/>
    </lcf76f155ced4ddcb4097134ff3c332f>
    <TaxCatchAll xmlns="bcca7c28-2380-4754-a37b-569b3d9892ea" xsi:nil="true"/>
  </documentManagement>
</p:properties>
</file>

<file path=customXml/itemProps1.xml><?xml version="1.0" encoding="utf-8"?>
<ds:datastoreItem xmlns:ds="http://schemas.openxmlformats.org/officeDocument/2006/customXml" ds:itemID="{32113AFC-D893-4F0E-A3BE-D7EB5FB800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ca7c28-2380-4754-a37b-569b3d9892ea"/>
    <ds:schemaRef ds:uri="162b670a-92ee-43d7-8da7-b9acc41798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0BE24F4-7EB1-434B-8205-B2D5D6584867}">
  <ds:schemaRefs>
    <ds:schemaRef ds:uri="http://schemas.microsoft.com/sharepoint/v3/contenttype/forms"/>
  </ds:schemaRefs>
</ds:datastoreItem>
</file>

<file path=customXml/itemProps3.xml><?xml version="1.0" encoding="utf-8"?>
<ds:datastoreItem xmlns:ds="http://schemas.openxmlformats.org/officeDocument/2006/customXml" ds:itemID="{03467FBC-AEAE-4EC2-BF36-9EF027E22BDD}">
  <ds:schemaRefs>
    <ds:schemaRef ds:uri="http://purl.org/dc/dcmitype/"/>
    <ds:schemaRef ds:uri="http://schemas.microsoft.com/office/2006/metadata/properties"/>
    <ds:schemaRef ds:uri="http://www.w3.org/XML/1998/namespace"/>
    <ds:schemaRef ds:uri="http://purl.org/dc/terms/"/>
    <ds:schemaRef ds:uri="http://schemas.openxmlformats.org/package/2006/metadata/core-properties"/>
    <ds:schemaRef ds:uri="http://schemas.microsoft.com/office/2006/documentManagement/types"/>
    <ds:schemaRef ds:uri="http://purl.org/dc/elements/1.1/"/>
    <ds:schemaRef ds:uri="http://schemas.microsoft.com/office/infopath/2007/PartnerControls"/>
    <ds:schemaRef ds:uri="d2b3df68-07b5-4773-aba1-bd9b51ecb5e8"/>
    <ds:schemaRef ds:uri="c0e6b248-b71b-4c85-8336-aa54314cf7e3"/>
    <ds:schemaRef ds:uri="ab9c502e-66b9-43d0-b25b-2fa0b9bbe1d1"/>
    <ds:schemaRef ds:uri="162b670a-92ee-43d7-8da7-b9acc4179809"/>
    <ds:schemaRef ds:uri="bcca7c28-2380-4754-a37b-569b3d9892ea"/>
  </ds:schemaRefs>
</ds:datastoreItem>
</file>

<file path=docProps/app.xml><?xml version="1.0" encoding="utf-8"?>
<Properties xmlns="http://schemas.openxmlformats.org/officeDocument/2006/extended-properties" xmlns:vt="http://schemas.openxmlformats.org/officeDocument/2006/docPropsVTypes">
  <Template>Template MUR_SoggAttuatori</Template>
  <TotalTime>18</TotalTime>
  <Words>2306</Words>
  <Application>Microsoft Office PowerPoint</Application>
  <PresentationFormat>Widescreen</PresentationFormat>
  <Paragraphs>396</Paragraphs>
  <Slides>17</Slides>
  <Notes>6</Notes>
  <HiddenSlides>0</HiddenSlides>
  <MMClips>0</MMClips>
  <ScaleCrop>false</ScaleCrop>
  <HeadingPairs>
    <vt:vector size="4" baseType="variant">
      <vt:variant>
        <vt:lpstr>Tema</vt:lpstr>
      </vt:variant>
      <vt:variant>
        <vt:i4>1</vt:i4>
      </vt:variant>
      <vt:variant>
        <vt:lpstr>Titoli diapositive</vt:lpstr>
      </vt:variant>
      <vt:variant>
        <vt:i4>17</vt:i4>
      </vt:variant>
    </vt:vector>
  </HeadingPairs>
  <TitlesOfParts>
    <vt:vector size="18" baseType="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Lanza Luisa</dc:creator>
  <cp:lastModifiedBy>ALESSANDRA MARIA STILO</cp:lastModifiedBy>
  <cp:revision>56</cp:revision>
  <dcterms:created xsi:type="dcterms:W3CDTF">2022-10-26T09:11:02Z</dcterms:created>
  <dcterms:modified xsi:type="dcterms:W3CDTF">2024-11-18T10:13:44Z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0x0101006F5FE1DA0459A34794E6B7C6DF7BE253</vt:lpwstr>
  </property>
</Properties>
</file>